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4a" ContentType="audio/unknown"/>
  <Override PartName="/ppt/notesSlides/notesSlide2.xml" ContentType="application/vnd.openxmlformats-officedocument.presentationml.notesSlide+xml"/>
  <Override PartName="/ppt/media/image1.jpeg" ContentType="image/jpeg"/>
  <Override PartName="/ppt/media/media2.m4a" ContentType="audio/unknown"/>
  <Override PartName="/ppt/notesSlides/notesSlide3.xml" ContentType="application/vnd.openxmlformats-officedocument.presentationml.notesSlide+xml"/>
  <Override PartName="/ppt/media/image2.jpeg" ContentType="image/jpeg"/>
  <Override PartName="/ppt/media/media3.m4a" ContentType="audio/unknown"/>
  <Override PartName="/ppt/notesSlides/notesSlide4.xml" ContentType="application/vnd.openxmlformats-officedocument.presentationml.notesSlide+xml"/>
  <Override PartName="/ppt/media/media4.m4a" ContentType="audio/unknown"/>
  <Override PartName="/ppt/notesSlides/notesSlide5.xml" ContentType="application/vnd.openxmlformats-officedocument.presentationml.notesSlide+xml"/>
  <Override PartName="/ppt/media/media5.m4a" ContentType="audio/unknown"/>
  <Override PartName="/ppt/notesSlides/notesSlide6.xml" ContentType="application/vnd.openxmlformats-officedocument.presentationml.notesSlide+xml"/>
  <Override PartName="/ppt/media/media6.m4a" ContentType="audio/unknown"/>
  <Override PartName="/ppt/notesSlides/notesSlide7.xml" ContentType="application/vnd.openxmlformats-officedocument.presentationml.notesSlide+xml"/>
  <Override PartName="/ppt/media/media7.m4a" ContentType="audio/unknown"/>
  <Override PartName="/ppt/notesSlides/notesSlide8.xml" ContentType="application/vnd.openxmlformats-officedocument.presentationml.notesSlide+xml"/>
  <Override PartName="/ppt/media/media8.m4a" ContentType="audio/unknown"/>
  <Override PartName="/ppt/notesSlides/notesSlide9.xml" ContentType="application/vnd.openxmlformats-officedocument.presentationml.notesSlide+xml"/>
  <Override PartName="/ppt/media/media9.m4a" ContentType="audio/unknown"/>
  <Override PartName="/ppt/notesSlides/notesSlide10.xml" ContentType="application/vnd.openxmlformats-officedocument.presentationml.notesSlide+xml"/>
  <Override PartName="/ppt/media/image3.jpeg" ContentType="image/jpeg"/>
  <Override PartName="/ppt/media/media10.m4a" ContentType="audio/unknown"/>
  <Override PartName="/ppt/notesSlides/notesSlide11.xml" ContentType="application/vnd.openxmlformats-officedocument.presentationml.notesSlide+xml"/>
  <Override PartName="/ppt/media/image4.jpeg" ContentType="image/jpeg"/>
  <Override PartName="/ppt/media/media11.m4a" ContentType="audio/unknown"/>
  <Override PartName="/ppt/notesSlides/notesSlide12.xml" ContentType="application/vnd.openxmlformats-officedocument.presentationml.notesSlide+xml"/>
  <Override PartName="/ppt/media/media12.m4a" ContentType="audio/unknown"/>
  <Override PartName="/ppt/notesSlides/notesSlide13.xml" ContentType="application/vnd.openxmlformats-officedocument.presentationml.notesSlide+xml"/>
  <Override PartName="/ppt/media/media13.m4a" ContentType="audio/unknown"/>
  <Override PartName="/ppt/notesSlides/notesSlide14.xml" ContentType="application/vnd.openxmlformats-officedocument.presentationml.notesSlide+xml"/>
  <Override PartName="/ppt/media/image5.jpeg" ContentType="image/jpeg"/>
  <Override PartName="/ppt/media/media14.m4a" ContentType="audio/unknown"/>
  <Override PartName="/ppt/notesSlides/notesSlide15.xml" ContentType="application/vnd.openxmlformats-officedocument.presentationml.notesSlide+xml"/>
  <Override PartName="/ppt/media/media15.m4a" ContentType="audio/unknown"/>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 name="Shape 101"/>
          <p:cNvSpPr/>
          <p:nvPr>
            <p:ph type="sldImg"/>
          </p:nvPr>
        </p:nvSpPr>
        <p:spPr>
          <a:prstGeom prst="rect">
            <a:avLst/>
          </a:prstGeom>
        </p:spPr>
        <p:txBody>
          <a:bodyPr/>
          <a:lstStyle/>
          <a:p>
            <a:pPr/>
          </a:p>
        </p:txBody>
      </p:sp>
      <p:sp>
        <p:nvSpPr>
          <p:cNvPr id="102" name="Shape 102"/>
          <p:cNvSpPr/>
          <p:nvPr>
            <p:ph type="body" sz="quarter" idx="1"/>
          </p:nvPr>
        </p:nvSpPr>
        <p:spPr>
          <a:prstGeom prst="rect">
            <a:avLst/>
          </a:prstGeom>
        </p:spPr>
        <p:txBody>
          <a:bodyPr/>
          <a:lstStyle/>
          <a:p>
            <a:pPr/>
            <a:r>
              <a:t>Welcome to this introductory learning module on Supporting Social Skill Development in Young Children, brought to you by the Every Child Belongs Team.</a:t>
            </a:r>
          </a:p>
          <a:p>
            <a:pPr/>
          </a:p>
          <a:p>
            <a:pPr/>
            <a:r>
              <a:t>In this module you will learn why social skills are important, the foundations of social skill development and the first steps in supporting that development.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Shape 207"/>
          <p:cNvSpPr/>
          <p:nvPr>
            <p:ph type="sldImg"/>
          </p:nvPr>
        </p:nvSpPr>
        <p:spPr>
          <a:prstGeom prst="rect">
            <a:avLst/>
          </a:prstGeom>
        </p:spPr>
        <p:txBody>
          <a:bodyPr/>
          <a:lstStyle/>
          <a:p>
            <a:pPr/>
          </a:p>
        </p:txBody>
      </p:sp>
      <p:sp>
        <p:nvSpPr>
          <p:cNvPr id="208" name="Shape 208"/>
          <p:cNvSpPr/>
          <p:nvPr>
            <p:ph type="body" sz="quarter" idx="1"/>
          </p:nvPr>
        </p:nvSpPr>
        <p:spPr>
          <a:prstGeom prst="rect">
            <a:avLst/>
          </a:prstGeom>
        </p:spPr>
        <p:txBody>
          <a:bodyPr/>
          <a:lstStyle/>
          <a:p>
            <a:pPr/>
            <a:r>
              <a:t>As the beginnings of self-regulation are still developing in young children, infants are not able to regulate on their own. They rely on responsive parenting to help them regulate. From birth, we watch and listen to our infant children for clues as to their emotional state (For example, frightened, happy and angry). By responding to our child’s needs, a trusting relationship is built.</a:t>
            </a:r>
          </a:p>
          <a:p>
            <a:pPr/>
          </a:p>
          <a:p>
            <a:pPr>
              <a:lnSpc>
                <a:spcPct val="130000"/>
              </a:lnSpc>
              <a:spcBef>
                <a:spcPts val="1000"/>
              </a:spcBef>
            </a:pPr>
            <a:r>
              <a:t>Co-regulation is a tool in supporting children to learn self-regulation skills. Modelling how to control and express our own feelings and actions appropriately helps children to learn how to identify their own needs and when to look for help. The development of self-regulation relies on a strong foundation of supportive relationships.</a:t>
            </a:r>
          </a:p>
          <a:p>
            <a:pPr>
              <a:lnSpc>
                <a:spcPct val="130000"/>
              </a:lnSpc>
              <a:spcBef>
                <a:spcPts val="1000"/>
              </a:spcBef>
            </a:pPr>
          </a:p>
          <a:p>
            <a:pPr>
              <a:lnSpc>
                <a:spcPct val="130000"/>
              </a:lnSpc>
              <a:spcBef>
                <a:spcPts val="1000"/>
              </a:spcBef>
            </a:pPr>
            <a:r>
              <a:t>When children can self-regulate, they are able to navigate through challenges and make productive choices. Knowing how to self-regulate is an important skill that supports their physical, emotional, and social wellbeing.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Shape 224"/>
          <p:cNvSpPr/>
          <p:nvPr>
            <p:ph type="sldImg"/>
          </p:nvPr>
        </p:nvSpPr>
        <p:spPr>
          <a:prstGeom prst="rect">
            <a:avLst/>
          </a:prstGeom>
        </p:spPr>
        <p:txBody>
          <a:bodyPr/>
          <a:lstStyle/>
          <a:p>
            <a:pPr/>
          </a:p>
        </p:txBody>
      </p:sp>
      <p:sp>
        <p:nvSpPr>
          <p:cNvPr id="225" name="Shape 225"/>
          <p:cNvSpPr/>
          <p:nvPr>
            <p:ph type="body" sz="quarter" idx="1"/>
          </p:nvPr>
        </p:nvSpPr>
        <p:spPr>
          <a:prstGeom prst="rect">
            <a:avLst/>
          </a:prstGeom>
        </p:spPr>
        <p:txBody>
          <a:bodyPr/>
          <a:lstStyle/>
          <a:p>
            <a:pPr>
              <a:lnSpc>
                <a:spcPct val="90000"/>
              </a:lnSpc>
              <a:spcBef>
                <a:spcPts val="1000"/>
              </a:spcBef>
            </a:pPr>
            <a:r>
              <a:t>How do children learn social skills? </a:t>
            </a:r>
          </a:p>
          <a:p>
            <a:pPr marL="285750" indent="-285750">
              <a:lnSpc>
                <a:spcPct val="90000"/>
              </a:lnSpc>
              <a:spcBef>
                <a:spcPts val="1000"/>
              </a:spcBef>
              <a:buSzPct val="100000"/>
              <a:buFont typeface="Arial"/>
              <a:buChar char="•"/>
            </a:pPr>
          </a:p>
          <a:p>
            <a:pPr marL="285750" indent="-285750">
              <a:lnSpc>
                <a:spcPct val="90000"/>
              </a:lnSpc>
              <a:spcBef>
                <a:spcPts val="1000"/>
              </a:spcBef>
              <a:buSzPct val="100000"/>
              <a:buFont typeface="Arial"/>
              <a:buChar char="•"/>
            </a:pPr>
            <a:r>
              <a:t>Children are diligently learning and developing those important skills by day-to-day experiences. They learn a great deal from watching others, trying new experiences and repetition.</a:t>
            </a:r>
          </a:p>
          <a:p>
            <a:pPr>
              <a:lnSpc>
                <a:spcPct val="90000"/>
              </a:lnSpc>
              <a:spcBef>
                <a:spcPts val="1000"/>
              </a:spcBef>
            </a:pPr>
          </a:p>
          <a:p>
            <a:pPr marL="285750" indent="-285750">
              <a:lnSpc>
                <a:spcPct val="90000"/>
              </a:lnSpc>
              <a:spcBef>
                <a:spcPts val="1000"/>
              </a:spcBef>
              <a:buSzPct val="100000"/>
              <a:buFont typeface="Arial"/>
              <a:buChar char="•"/>
            </a:pPr>
            <a:r>
              <a:t>Children’s play is their work! That’s how they prepare themselves to be part of the social group. Play gives them the opportunity to problem solve, make choices and practice, as they experience trials, errors and successes.</a:t>
            </a:r>
          </a:p>
          <a:p>
            <a:pPr>
              <a:lnSpc>
                <a:spcPct val="90000"/>
              </a:lnSpc>
              <a:spcBef>
                <a:spcPts val="1000"/>
              </a:spcBef>
            </a:pPr>
          </a:p>
          <a:p>
            <a:pPr marL="171450" indent="-171450">
              <a:lnSpc>
                <a:spcPct val="90000"/>
              </a:lnSpc>
              <a:spcBef>
                <a:spcPts val="1000"/>
              </a:spcBef>
              <a:buSzPct val="100000"/>
              <a:buFont typeface="Arial"/>
              <a:buChar char="•"/>
            </a:pPr>
            <a:r>
              <a:t>Children learn best in environments where they feel safe and nurtured. Being welcomed and surrounded by nurturing, positive and capable adults gives children the confidence to explore, experiment and experience.</a:t>
            </a:r>
          </a:p>
          <a:p>
            <a:pPr marL="285750" indent="-285750">
              <a:lnSpc>
                <a:spcPct val="90000"/>
              </a:lnSpc>
              <a:spcBef>
                <a:spcPts val="1000"/>
              </a:spcBef>
              <a:buSzPct val="100000"/>
              <a:buFont typeface="Arial"/>
              <a:buChar char="•"/>
            </a:pPr>
          </a:p>
          <a:p>
            <a:pPr>
              <a:lnSpc>
                <a:spcPct val="90000"/>
              </a:lnSpc>
              <a:spcBef>
                <a:spcPts val="1000"/>
              </a:spcBef>
            </a:pPr>
            <a:r>
              <a:t>To help children to learn skills, you will have to consistently provide them opportunity to experience little successes through day to day experience,</a:t>
            </a:r>
          </a:p>
          <a:p>
            <a:pPr>
              <a:lnSpc>
                <a:spcPct val="90000"/>
              </a:lnSpc>
              <a:spcBef>
                <a:spcPts val="1000"/>
              </a:spcBef>
            </a:pPr>
          </a:p>
          <a:p>
            <a:pPr>
              <a:lnSpc>
                <a:spcPct val="90000"/>
              </a:lnSpc>
              <a:spcBef>
                <a:spcPts val="1000"/>
              </a:spcBef>
            </a:pPr>
            <a:r>
              <a:t>For example, encourage them to clean up their mess. At first it may become a huge battle for you and you may have to help them by breaking down steps or providing hand over hand support , but if you keep it consistent,  it will get better and the cleanup can be embedded into their routine after playing with toys.</a:t>
            </a:r>
          </a:p>
          <a:p>
            <a:pPr>
              <a:lnSpc>
                <a:spcPct val="90000"/>
              </a:lnSpc>
              <a:spcBef>
                <a:spcPts val="1000"/>
              </a:spcBef>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 name="Shape 238"/>
          <p:cNvSpPr/>
          <p:nvPr>
            <p:ph type="sldImg"/>
          </p:nvPr>
        </p:nvSpPr>
        <p:spPr>
          <a:prstGeom prst="rect">
            <a:avLst/>
          </a:prstGeom>
        </p:spPr>
        <p:txBody>
          <a:bodyPr/>
          <a:lstStyle/>
          <a:p>
            <a:pPr/>
          </a:p>
        </p:txBody>
      </p:sp>
      <p:sp>
        <p:nvSpPr>
          <p:cNvPr id="239" name="Shape 239"/>
          <p:cNvSpPr/>
          <p:nvPr>
            <p:ph type="body" sz="quarter" idx="1"/>
          </p:nvPr>
        </p:nvSpPr>
        <p:spPr>
          <a:prstGeom prst="rect">
            <a:avLst/>
          </a:prstGeom>
        </p:spPr>
        <p:txBody>
          <a:bodyPr/>
          <a:lstStyle/>
          <a:p>
            <a:pPr/>
            <a:r>
              <a:t>It’s important to remember that each child comes with a unique set of experiences, abilities, interests and learning styles</a:t>
            </a:r>
          </a:p>
          <a:p>
            <a:pPr/>
            <a:r>
              <a:t>Each child comes from diverse family and community backgrounds, rich in culture and language</a:t>
            </a:r>
          </a:p>
          <a:p>
            <a:pPr/>
            <a:r>
              <a:t>When deciding on the best approach for a child and family, keep this in mind and encourage parents to share their family’s culture as well as approaches that work well at home.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 name="Shape 245"/>
          <p:cNvSpPr/>
          <p:nvPr>
            <p:ph type="sldImg"/>
          </p:nvPr>
        </p:nvSpPr>
        <p:spPr>
          <a:prstGeom prst="rect">
            <a:avLst/>
          </a:prstGeom>
        </p:spPr>
        <p:txBody>
          <a:bodyPr/>
          <a:lstStyle/>
          <a:p>
            <a:pPr/>
          </a:p>
        </p:txBody>
      </p:sp>
      <p:sp>
        <p:nvSpPr>
          <p:cNvPr id="246" name="Shape 246"/>
          <p:cNvSpPr/>
          <p:nvPr>
            <p:ph type="body" sz="quarter" idx="1"/>
          </p:nvPr>
        </p:nvSpPr>
        <p:spPr>
          <a:prstGeom prst="rect">
            <a:avLst/>
          </a:prstGeom>
        </p:spPr>
        <p:txBody>
          <a:bodyPr/>
          <a:lstStyle/>
          <a:p>
            <a:pPr/>
            <a:r>
              <a:t>Families are our greatest resource, as we can get to know the child better this will help to build strengths in you and broaden the</a:t>
            </a:r>
          </a:p>
          <a:p>
            <a:pPr/>
            <a:r>
              <a:t>experiences for all</a:t>
            </a:r>
          </a:p>
          <a:p>
            <a:pPr/>
          </a:p>
          <a:p>
            <a:pPr/>
            <a:r>
              <a:t>To help with learning, it’s important for the social skill to be taught in different locations and with various people.</a:t>
            </a:r>
          </a:p>
          <a:p>
            <a:pPr/>
          </a:p>
          <a:p>
            <a:pPr>
              <a:lnSpc>
                <a:spcPct val="150000"/>
              </a:lnSpc>
              <a:buSzPct val="100000"/>
              <a:buFont typeface="Calibri"/>
              <a:buChar char="✓"/>
            </a:pPr>
            <a:r>
              <a:t>Get to know each other. Set aside time to meet and talk.</a:t>
            </a:r>
          </a:p>
          <a:p>
            <a:pPr>
              <a:lnSpc>
                <a:spcPct val="150000"/>
              </a:lnSpc>
              <a:buSzPct val="100000"/>
              <a:buFont typeface="Calibri"/>
              <a:buChar char="✓"/>
            </a:pPr>
            <a:r>
              <a:t>Share ideas and resources. </a:t>
            </a:r>
          </a:p>
          <a:p>
            <a:pPr>
              <a:lnSpc>
                <a:spcPct val="150000"/>
              </a:lnSpc>
              <a:buSzPct val="100000"/>
              <a:buFont typeface="Calibri"/>
              <a:buChar char="✓"/>
            </a:pPr>
            <a:r>
              <a:t>Work as a team. Try working together on one social skill at a time, getting everyone involved. Using the same approach will help to build success.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Shape 253"/>
          <p:cNvSpPr/>
          <p:nvPr>
            <p:ph type="sldImg"/>
          </p:nvPr>
        </p:nvSpPr>
        <p:spPr>
          <a:prstGeom prst="rect">
            <a:avLst/>
          </a:prstGeom>
        </p:spPr>
        <p:txBody>
          <a:bodyPr/>
          <a:lstStyle/>
          <a:p>
            <a:pPr/>
          </a:p>
        </p:txBody>
      </p:sp>
      <p:sp>
        <p:nvSpPr>
          <p:cNvPr id="254" name="Shape 254"/>
          <p:cNvSpPr/>
          <p:nvPr>
            <p:ph type="body" sz="quarter" idx="1"/>
          </p:nvPr>
        </p:nvSpPr>
        <p:spPr>
          <a:prstGeom prst="rect">
            <a:avLst/>
          </a:prstGeom>
        </p:spPr>
        <p:txBody>
          <a:bodyPr/>
          <a:lstStyle/>
          <a:p>
            <a:pPr/>
            <a:r>
              <a:t>What are the first steps when helping children learn social skills?</a:t>
            </a:r>
          </a:p>
          <a:p>
            <a:pPr/>
          </a:p>
          <a:p>
            <a:pPr/>
            <a:r>
              <a:t>Start by consider their current skills, abilities and interests.  Ask yourself, “Will this skill improve their ability to communicate and socialize?”</a:t>
            </a:r>
          </a:p>
          <a:p>
            <a:pPr/>
          </a:p>
          <a:p>
            <a:pPr/>
            <a:r>
              <a:t>Whatever the child’s skill level, give positive messages through smiles and encouragement.  Praise them for their efforts in trying something new.</a:t>
            </a:r>
          </a:p>
          <a:p>
            <a:pPr/>
          </a:p>
          <a:p>
            <a:pPr>
              <a:lnSpc>
                <a:spcPct val="150000"/>
              </a:lnSpc>
            </a:pPr>
            <a:r>
              <a:t>Be a positive role model Children learn by watching and practising what adults and other children do. </a:t>
            </a:r>
            <a:endParaRPr b="1"/>
          </a:p>
          <a:p>
            <a:pPr>
              <a:defRPr b="1"/>
            </a:pPr>
          </a:p>
          <a:p>
            <a:pPr/>
            <a:r>
              <a:t>Set up the environment for success by…</a:t>
            </a:r>
          </a:p>
          <a:p>
            <a:pPr/>
            <a:r>
              <a:t>Having a routine </a:t>
            </a:r>
          </a:p>
          <a:p>
            <a:pPr/>
            <a:r>
              <a:t>Providing choices</a:t>
            </a:r>
          </a:p>
          <a:p>
            <a:pPr/>
            <a:r>
              <a:t>Setting up activities that help practice social skills</a:t>
            </a:r>
          </a:p>
          <a:p>
            <a:pPr/>
            <a:r>
              <a:t>Providing opportunities for children to play together</a:t>
            </a:r>
          </a:p>
          <a:p>
            <a:pPr/>
            <a:r>
              <a:t>Encouraging pretend and role-play</a:t>
            </a:r>
          </a:p>
          <a:p>
            <a:pPr/>
          </a:p>
          <a:p>
            <a:pPr/>
            <a:r>
              <a:t>When helping children make friends, follow their lead and respect their comfort level. Taking things slowly and focusing on fun are more likely to lead to success in the long run.</a:t>
            </a:r>
          </a:p>
          <a:p>
            <a:pPr/>
          </a:p>
          <a:p>
            <a:pPr/>
            <a:r>
              <a:t>By focusing on developing social skills and using ideas and strategies to help them learn you will make a great contribution to a young life.</a:t>
            </a:r>
          </a:p>
          <a:p>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 name="Shape 272"/>
          <p:cNvSpPr/>
          <p:nvPr>
            <p:ph type="sldImg"/>
          </p:nvPr>
        </p:nvSpPr>
        <p:spPr>
          <a:prstGeom prst="rect">
            <a:avLst/>
          </a:prstGeom>
        </p:spPr>
        <p:txBody>
          <a:bodyPr/>
          <a:lstStyle/>
          <a:p>
            <a:pPr/>
          </a:p>
        </p:txBody>
      </p:sp>
      <p:sp>
        <p:nvSpPr>
          <p:cNvPr id="273" name="Shape 273"/>
          <p:cNvSpPr/>
          <p:nvPr>
            <p:ph type="body" sz="quarter" idx="1"/>
          </p:nvPr>
        </p:nvSpPr>
        <p:spPr>
          <a:prstGeom prst="rect">
            <a:avLst/>
          </a:prstGeom>
        </p:spPr>
        <p:txBody>
          <a:bodyPr/>
          <a:lstStyle/>
          <a:p>
            <a:pPr/>
            <a:r>
              <a:t>Ready to dig deeper and learn more?</a:t>
            </a:r>
          </a:p>
          <a:p>
            <a:pPr/>
            <a:r>
              <a:t>Check out this articles, presentations and resources in our Social page.</a:t>
            </a:r>
          </a:p>
          <a:p>
            <a:pPr/>
          </a:p>
          <a:p>
            <a:pPr/>
            <a:r>
              <a:t>https://connectability.ca/2014/06/14/social/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 name="Shape 110"/>
          <p:cNvSpPr/>
          <p:nvPr>
            <p:ph type="sldImg"/>
          </p:nvPr>
        </p:nvSpPr>
        <p:spPr>
          <a:prstGeom prst="rect">
            <a:avLst/>
          </a:prstGeom>
        </p:spPr>
        <p:txBody>
          <a:bodyPr/>
          <a:lstStyle/>
          <a:p>
            <a:pPr/>
          </a:p>
        </p:txBody>
      </p:sp>
      <p:sp>
        <p:nvSpPr>
          <p:cNvPr id="111" name="Shape 111"/>
          <p:cNvSpPr/>
          <p:nvPr>
            <p:ph type="body" sz="quarter" idx="1"/>
          </p:nvPr>
        </p:nvSpPr>
        <p:spPr>
          <a:prstGeom prst="rect">
            <a:avLst/>
          </a:prstGeom>
        </p:spPr>
        <p:txBody>
          <a:bodyPr/>
          <a:lstStyle/>
          <a:p>
            <a:pPr/>
            <a:r>
              <a:t>As social beings we enjoy interactions with others. Learning social rules and interpreting cues is no easy task for a young child. They are usually learned by trial and error with lots of tears along the way.</a:t>
            </a:r>
          </a:p>
          <a:p>
            <a:pPr/>
          </a:p>
          <a:p>
            <a:pPr/>
            <a:r>
              <a:t>Research shows that a strong social and emotional foundation in early childhood powerfully impacts a child’s learning, health, positive attitudes and behaviours.</a:t>
            </a:r>
          </a:p>
          <a:p>
            <a:pPr/>
            <a:r>
              <a:t>It’s no secret that children learn through communication and play. Learning to play with others is an important step along the road to building good relationships.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 name="Shape 131"/>
          <p:cNvSpPr/>
          <p:nvPr>
            <p:ph type="sldImg"/>
          </p:nvPr>
        </p:nvSpPr>
        <p:spPr>
          <a:prstGeom prst="rect">
            <a:avLst/>
          </a:prstGeom>
        </p:spPr>
        <p:txBody>
          <a:bodyPr/>
          <a:lstStyle/>
          <a:p>
            <a:pPr/>
          </a:p>
        </p:txBody>
      </p:sp>
      <p:sp>
        <p:nvSpPr>
          <p:cNvPr id="132" name="Shape 132"/>
          <p:cNvSpPr/>
          <p:nvPr>
            <p:ph type="body" sz="quarter" idx="1"/>
          </p:nvPr>
        </p:nvSpPr>
        <p:spPr>
          <a:prstGeom prst="rect">
            <a:avLst/>
          </a:prstGeom>
        </p:spPr>
        <p:txBody>
          <a:bodyPr/>
          <a:lstStyle/>
          <a:p>
            <a:pPr/>
          </a:p>
          <a:p>
            <a:pPr/>
            <a:r>
              <a:t>What are Social Skills?</a:t>
            </a:r>
          </a:p>
          <a:p>
            <a:pPr/>
            <a:r>
              <a:t>These are skills that children and adults use everyday to interact and communicate with others verbally and non-verbally. </a:t>
            </a:r>
          </a:p>
          <a:p>
            <a:pPr/>
            <a:r>
              <a:t>This includes gestures, facial expression and body language alone or combined with spoken words.</a:t>
            </a:r>
          </a:p>
          <a:p>
            <a:pPr/>
          </a:p>
          <a:p>
            <a:pPr/>
            <a:r>
              <a:t>Some examples include asking another child, "can I play?", listening to others, making eye contact and waving to another person.</a:t>
            </a:r>
          </a:p>
          <a:p>
            <a:pPr/>
          </a:p>
          <a:p>
            <a:pPr/>
            <a:r>
              <a:t>Social Skills are important because they help us to build and maintain relationships with others. Social skills provide us with experience on how to join or make connections with people, even when they do not speak the same language or when we communicate in different ways.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Shape 151"/>
          <p:cNvSpPr/>
          <p:nvPr>
            <p:ph type="sldImg"/>
          </p:nvPr>
        </p:nvSpPr>
        <p:spPr>
          <a:prstGeom prst="rect">
            <a:avLst/>
          </a:prstGeom>
        </p:spPr>
        <p:txBody>
          <a:bodyPr/>
          <a:lstStyle/>
          <a:p>
            <a:pPr/>
          </a:p>
        </p:txBody>
      </p:sp>
      <p:sp>
        <p:nvSpPr>
          <p:cNvPr id="152" name="Shape 152"/>
          <p:cNvSpPr/>
          <p:nvPr>
            <p:ph type="body" sz="quarter" idx="1"/>
          </p:nvPr>
        </p:nvSpPr>
        <p:spPr>
          <a:prstGeom prst="rect">
            <a:avLst/>
          </a:prstGeom>
        </p:spPr>
        <p:txBody>
          <a:bodyPr/>
          <a:lstStyle/>
          <a:p>
            <a:pPr/>
            <a:r>
              <a:t>Communication, being understood and understanding others, is a key to developing good social skills.</a:t>
            </a:r>
          </a:p>
          <a:p>
            <a:pPr/>
            <a:r>
              <a:t>Communication helps us:</a:t>
            </a:r>
          </a:p>
          <a:p>
            <a:pPr marL="171450" indent="-171450">
              <a:buSzPct val="100000"/>
              <a:buFont typeface="Arial"/>
              <a:buChar char="•"/>
            </a:pPr>
            <a:r>
              <a:t>Exchange information</a:t>
            </a:r>
          </a:p>
          <a:p>
            <a:pPr marL="171450" indent="-171450">
              <a:buSzPct val="100000"/>
              <a:buFont typeface="Arial"/>
              <a:buChar char="•"/>
            </a:pPr>
            <a:r>
              <a:t>Share ideas and thoughts</a:t>
            </a:r>
          </a:p>
          <a:p>
            <a:pPr marL="171450" indent="-171450">
              <a:buSzPct val="100000"/>
              <a:buFont typeface="Arial"/>
              <a:buChar char="•"/>
            </a:pPr>
            <a:r>
              <a:t>Express feelings</a:t>
            </a:r>
          </a:p>
          <a:p>
            <a:pPr marL="171450" indent="-171450">
              <a:buSzPct val="100000"/>
              <a:buFont typeface="Arial"/>
              <a:buChar char="•"/>
            </a:pPr>
            <a:r>
              <a:t>Express needs, wants and preferences</a:t>
            </a:r>
          </a:p>
          <a:p>
            <a:pPr marL="171450" indent="-171450">
              <a:buSzPct val="100000"/>
              <a:buFont typeface="Arial"/>
              <a:buChar char="•"/>
            </a:pPr>
            <a:r>
              <a:t>Listen to and understand others</a:t>
            </a:r>
          </a:p>
          <a:p>
            <a:pPr marL="171450" indent="-171450">
              <a:buSzPct val="100000"/>
              <a:buFont typeface="Arial"/>
              <a:buChar char="•"/>
            </a:pPr>
          </a:p>
          <a:p>
            <a:pPr/>
            <a:r>
              <a:t>Helping children to build their communication skills may help build social skills in three foundational areas.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Shape 162"/>
          <p:cNvSpPr/>
          <p:nvPr>
            <p:ph type="sldImg"/>
          </p:nvPr>
        </p:nvSpPr>
        <p:spPr>
          <a:prstGeom prst="rect">
            <a:avLst/>
          </a:prstGeom>
        </p:spPr>
        <p:txBody>
          <a:bodyPr/>
          <a:lstStyle/>
          <a:p>
            <a:pPr/>
          </a:p>
        </p:txBody>
      </p:sp>
      <p:sp>
        <p:nvSpPr>
          <p:cNvPr id="163" name="Shape 163"/>
          <p:cNvSpPr/>
          <p:nvPr>
            <p:ph type="body" sz="quarter" idx="1"/>
          </p:nvPr>
        </p:nvSpPr>
        <p:spPr>
          <a:prstGeom prst="rect">
            <a:avLst/>
          </a:prstGeom>
        </p:spPr>
        <p:txBody>
          <a:bodyPr/>
          <a:lstStyle/>
          <a:p>
            <a:pPr/>
            <a:r>
              <a:t>What are the foundations of social skills?</a:t>
            </a:r>
          </a:p>
          <a:p>
            <a:pPr/>
            <a:r>
              <a:t>The foundations include:</a:t>
            </a:r>
          </a:p>
          <a:p>
            <a:pPr marL="228600" indent="-228600">
              <a:lnSpc>
                <a:spcPct val="130000"/>
              </a:lnSpc>
              <a:spcBef>
                <a:spcPts val="1000"/>
              </a:spcBef>
              <a:buSzPct val="100000"/>
              <a:buFont typeface="Arial"/>
              <a:buChar char="•"/>
            </a:pPr>
            <a:r>
              <a:t>social interactions</a:t>
            </a:r>
          </a:p>
          <a:p>
            <a:pPr marL="228600" indent="-228600">
              <a:lnSpc>
                <a:spcPct val="130000"/>
              </a:lnSpc>
              <a:spcBef>
                <a:spcPts val="1000"/>
              </a:spcBef>
              <a:buSzPct val="100000"/>
              <a:buFont typeface="Arial"/>
              <a:buChar char="•"/>
            </a:pPr>
            <a:r>
              <a:t>emotional literacy</a:t>
            </a:r>
          </a:p>
          <a:p>
            <a:pPr marL="228600" indent="-228600">
              <a:lnSpc>
                <a:spcPct val="130000"/>
              </a:lnSpc>
              <a:spcBef>
                <a:spcPts val="1000"/>
              </a:spcBef>
              <a:buSzPct val="100000"/>
              <a:buFont typeface="Arial"/>
              <a:buChar char="•"/>
            </a:pPr>
            <a:r>
              <a:t>self-regulation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Shape 173"/>
          <p:cNvSpPr/>
          <p:nvPr>
            <p:ph type="sldImg"/>
          </p:nvPr>
        </p:nvSpPr>
        <p:spPr>
          <a:prstGeom prst="rect">
            <a:avLst/>
          </a:prstGeom>
        </p:spPr>
        <p:txBody>
          <a:bodyPr/>
          <a:lstStyle/>
          <a:p>
            <a:pPr/>
          </a:p>
        </p:txBody>
      </p:sp>
      <p:sp>
        <p:nvSpPr>
          <p:cNvPr id="174" name="Shape 174"/>
          <p:cNvSpPr/>
          <p:nvPr>
            <p:ph type="body" sz="quarter" idx="1"/>
          </p:nvPr>
        </p:nvSpPr>
        <p:spPr>
          <a:prstGeom prst="rect">
            <a:avLst/>
          </a:prstGeom>
        </p:spPr>
        <p:txBody>
          <a:bodyPr/>
          <a:lstStyle/>
          <a:p>
            <a:pPr/>
            <a:r>
              <a:t>Social interactions are how we act and react with others around us, including adults and peers. This forms the basis of relationships with others.  The back and forth nature of play sets the stage for good communication skills.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Shape 180"/>
          <p:cNvSpPr/>
          <p:nvPr>
            <p:ph type="sldImg"/>
          </p:nvPr>
        </p:nvSpPr>
        <p:spPr>
          <a:prstGeom prst="rect">
            <a:avLst/>
          </a:prstGeom>
        </p:spPr>
        <p:txBody>
          <a:bodyPr/>
          <a:lstStyle/>
          <a:p>
            <a:pPr/>
          </a:p>
        </p:txBody>
      </p:sp>
      <p:sp>
        <p:nvSpPr>
          <p:cNvPr id="181" name="Shape 181"/>
          <p:cNvSpPr/>
          <p:nvPr>
            <p:ph type="body" sz="quarter" idx="1"/>
          </p:nvPr>
        </p:nvSpPr>
        <p:spPr>
          <a:prstGeom prst="rect">
            <a:avLst/>
          </a:prstGeom>
        </p:spPr>
        <p:txBody>
          <a:bodyPr/>
          <a:lstStyle/>
          <a:p>
            <a:pPr/>
            <a:r>
              <a:t>As children develop socially they can learn to share, take turns, cooperate, listen, play together, problem solve, manage conflicts and understand about personal space. These are all part of social learning.</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Shape 189"/>
          <p:cNvSpPr/>
          <p:nvPr>
            <p:ph type="sldImg"/>
          </p:nvPr>
        </p:nvSpPr>
        <p:spPr>
          <a:prstGeom prst="rect">
            <a:avLst/>
          </a:prstGeom>
        </p:spPr>
        <p:txBody>
          <a:bodyPr/>
          <a:lstStyle/>
          <a:p>
            <a:pPr/>
          </a:p>
        </p:txBody>
      </p:sp>
      <p:sp>
        <p:nvSpPr>
          <p:cNvPr id="190" name="Shape 190"/>
          <p:cNvSpPr/>
          <p:nvPr>
            <p:ph type="body" sz="quarter" idx="1"/>
          </p:nvPr>
        </p:nvSpPr>
        <p:spPr>
          <a:prstGeom prst="rect">
            <a:avLst/>
          </a:prstGeom>
        </p:spPr>
        <p:txBody>
          <a:bodyPr/>
          <a:lstStyle/>
          <a:p>
            <a:pPr>
              <a:lnSpc>
                <a:spcPct val="130000"/>
              </a:lnSpc>
              <a:spcBef>
                <a:spcPts val="1000"/>
              </a:spcBef>
            </a:pPr>
            <a:r>
              <a:t>Emotional Literacy is one’s ability to recognize, understand, label and express feelings. This includes the ability to identify emotions expressed by others through spoken language, body language and facial expressions.</a:t>
            </a:r>
          </a:p>
          <a:p>
            <a:pPr>
              <a:lnSpc>
                <a:spcPct val="130000"/>
              </a:lnSpc>
              <a:spcBef>
                <a:spcPts val="1000"/>
              </a:spcBef>
            </a:pPr>
          </a:p>
          <a:p>
            <a:pPr/>
            <a:r>
              <a:t>Nurturing Emotional Literacy helps children learn self awareness, self management and social awareness.</a:t>
            </a:r>
          </a:p>
          <a:p>
            <a:pPr/>
          </a:p>
          <a:p>
            <a:pPr/>
            <a:r>
              <a:t>Self awareness includes recognizing thoughts, feelings, likes and dislikes, and understanding internal emotional states.</a:t>
            </a:r>
          </a:p>
          <a:p>
            <a:pPr>
              <a:defRPr b="1"/>
            </a:pPr>
          </a:p>
          <a:p>
            <a:pPr/>
            <a:r>
              <a:t>Self management includes such things as control over feelings, emotions and impulses, reacting in acceptable ways and using strategies to help keep calm and regulated.</a:t>
            </a:r>
          </a:p>
          <a:p>
            <a:pPr/>
          </a:p>
          <a:p>
            <a:pPr/>
            <a:r>
              <a:t>Social Awareness is the understanding of our connection with others including social expectations, interactions and decisions.</a:t>
            </a:r>
          </a:p>
          <a:p>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Shape 198"/>
          <p:cNvSpPr/>
          <p:nvPr>
            <p:ph type="sldImg"/>
          </p:nvPr>
        </p:nvSpPr>
        <p:spPr>
          <a:prstGeom prst="rect">
            <a:avLst/>
          </a:prstGeom>
        </p:spPr>
        <p:txBody>
          <a:bodyPr/>
          <a:lstStyle/>
          <a:p>
            <a:pPr/>
          </a:p>
        </p:txBody>
      </p:sp>
      <p:sp>
        <p:nvSpPr>
          <p:cNvPr id="199" name="Shape 199"/>
          <p:cNvSpPr/>
          <p:nvPr>
            <p:ph type="body" sz="quarter" idx="1"/>
          </p:nvPr>
        </p:nvSpPr>
        <p:spPr>
          <a:prstGeom prst="rect">
            <a:avLst/>
          </a:prstGeom>
        </p:spPr>
        <p:txBody>
          <a:bodyPr/>
          <a:lstStyle/>
          <a:p>
            <a:pPr>
              <a:lnSpc>
                <a:spcPct val="130000"/>
              </a:lnSpc>
              <a:spcBef>
                <a:spcPts val="1000"/>
              </a:spcBef>
            </a:pPr>
            <a:r>
              <a:t>Self-regulation is our ability to manage and control our own attention, energy levels, and emotions in ways that help us build positive relationships and a sense of wellbeing. Learning to calm down when angry or excited, persisting at difficult tasks are examples of self-regulation. </a:t>
            </a:r>
          </a:p>
          <a:p>
            <a:pPr>
              <a:lnSpc>
                <a:spcPct val="130000"/>
              </a:lnSpc>
              <a:spcBef>
                <a:spcPts val="1000"/>
              </a:spcBef>
            </a:pPr>
          </a:p>
          <a:p>
            <a:pPr>
              <a:lnSpc>
                <a:spcPct val="130000"/>
              </a:lnSpc>
              <a:spcBef>
                <a:spcPts val="1000"/>
              </a:spcBef>
            </a:pPr>
            <a:r>
              <a:t>States of regulation include 4 areas:</a:t>
            </a:r>
          </a:p>
          <a:p>
            <a:pPr/>
            <a:r>
              <a:t>Under-stimulated – for example, disappointed, sad, sick, lethargic, tired, bored</a:t>
            </a:r>
          </a:p>
          <a:p>
            <a:pPr/>
            <a:r>
              <a:t>Regulated –for example, calm, happy, tolerant, interactive, content, co-operative</a:t>
            </a:r>
          </a:p>
          <a:p>
            <a:pPr/>
            <a:r>
              <a:t>Heightened –for example, annoyed, irritated, overwhelmed, frustrated, anxious</a:t>
            </a:r>
          </a:p>
          <a:p>
            <a:pPr/>
            <a:r>
              <a:t>Loss of control – for example, enraged, terrified, destructive, aggressive, overly excited</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4"/>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2"/>
            <a:ext cx="10515600" cy="1500189"/>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5"/>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90" cy="823914"/>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0" y="1681163"/>
            <a:ext cx="5183188" cy="823914"/>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5"/>
            <a:ext cx="6172202"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38" cy="3811588"/>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5"/>
            <a:ext cx="6172202" cy="4873625"/>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95178" y="6404293"/>
            <a:ext cx="258623" cy="269239"/>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mj-lt"/>
          <a:ea typeface="+mj-ea"/>
          <a:cs typeface="+mj-cs"/>
          <a:sym typeface="Calibri"/>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audio" Target="../media/media1.m4a"/><Relationship Id="rId5" Type="http://schemas.microsoft.com/office/2007/relationships/media" Target="../media/media1.m4a"/><Relationship Id="rId6"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3.jpeg"/><Relationship Id="rId5" Type="http://schemas.openxmlformats.org/officeDocument/2006/relationships/audio" Target="../media/media10.m4a"/><Relationship Id="rId6" Type="http://schemas.microsoft.com/office/2007/relationships/media" Target="../media/media10.m4a"/><Relationship Id="rId7" Type="http://schemas.openxmlformats.org/officeDocument/2006/relationships/image" Target="../media/image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4.jpeg"/><Relationship Id="rId4" Type="http://schemas.openxmlformats.org/officeDocument/2006/relationships/audio" Target="../media/media11.m4a"/><Relationship Id="rId5" Type="http://schemas.microsoft.com/office/2007/relationships/media" Target="../media/media11.m4a"/><Relationship Id="rId6" Type="http://schemas.openxmlformats.org/officeDocument/2006/relationships/image" Target="../media/image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audio" Target="../media/media12.m4a"/><Relationship Id="rId4" Type="http://schemas.microsoft.com/office/2007/relationships/media" Target="../media/media12.m4a"/><Relationship Id="rId5" Type="http://schemas.openxmlformats.org/officeDocument/2006/relationships/image" Target="../media/image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audio" Target="../media/media13.m4a"/><Relationship Id="rId5" Type="http://schemas.microsoft.com/office/2007/relationships/media" Target="../media/media13.m4a"/><Relationship Id="rId6" Type="http://schemas.openxmlformats.org/officeDocument/2006/relationships/image" Target="../media/image2.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jpeg"/><Relationship Id="rId4" Type="http://schemas.openxmlformats.org/officeDocument/2006/relationships/audio" Target="../media/media14.m4a"/><Relationship Id="rId5" Type="http://schemas.microsoft.com/office/2007/relationships/media" Target="../media/media14.m4a"/><Relationship Id="rId6" Type="http://schemas.openxmlformats.org/officeDocument/2006/relationships/image" Target="../media/image2.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hyperlink" Target="https://connectability.ca/2021/01/05/emotional-literacy-in-children/" TargetMode="External"/><Relationship Id="rId4" Type="http://schemas.openxmlformats.org/officeDocument/2006/relationships/image" Target="../media/image9.png"/><Relationship Id="rId5" Type="http://schemas.openxmlformats.org/officeDocument/2006/relationships/audio" Target="../media/media15.m4a"/><Relationship Id="rId6" Type="http://schemas.microsoft.com/office/2007/relationships/media" Target="../media/media15.m4a"/><Relationship Id="rId7" Type="http://schemas.openxmlformats.org/officeDocument/2006/relationships/image" Target="../media/image2.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connectability.ca/2021/01/05/emotional-literacy-in-children/" TargetMode="External"/><Relationship Id="rId3" Type="http://schemas.openxmlformats.org/officeDocument/2006/relationships/hyperlink" Target="https://connectability.ca/2021/01/05/understanding-self-regulation-in-young-children/" TargetMode="External"/><Relationship Id="rId4" Type="http://schemas.openxmlformats.org/officeDocument/2006/relationships/hyperlink" Target="https://connectability.ca/2010/09/23/building-social-skills/" TargetMode="External"/><Relationship Id="rId5" Type="http://schemas.openxmlformats.org/officeDocument/2006/relationships/hyperlink" Target="https://connectability.ca/2010/10/29/using-the-school-age-social-skills-program-kit/" TargetMode="External"/></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pathwayshrc.com.au/" TargetMode="External"/><Relationship Id="rId3" Type="http://schemas.openxmlformats.org/officeDocument/2006/relationships/hyperlink" Target="https://sites.google.com/site/dapforteachers/home/preschool-tips-social-emotional-development" TargetMode="External"/><Relationship Id="rId4" Type="http://schemas.openxmlformats.org/officeDocument/2006/relationships/hyperlink" Target="https://www.rwjf.org/en/library/collections/social-and-emotional-learning.html" TargetMode="External"/><Relationship Id="rId5" Type="http://schemas.openxmlformats.org/officeDocument/2006/relationships/hyperlink" Target="https://news.wbfo.org/post/preschool-program-zeroes-social-emotional-behavior" TargetMode="External"/></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jpeg"/><Relationship Id="rId4" Type="http://schemas.openxmlformats.org/officeDocument/2006/relationships/audio" Target="../media/media2.m4a"/><Relationship Id="rId5" Type="http://schemas.microsoft.com/office/2007/relationships/media" Target="../media/media2.m4a"/><Relationship Id="rId6" Type="http://schemas.openxmlformats.org/officeDocument/2006/relationships/image" Target="../media/image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jpeg"/><Relationship Id="rId4" Type="http://schemas.openxmlformats.org/officeDocument/2006/relationships/audio" Target="../media/media3.m4a"/><Relationship Id="rId5" Type="http://schemas.microsoft.com/office/2007/relationships/media" Target="../media/media3.m4a"/><Relationship Id="rId6"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audio" Target="../media/media4.m4a"/><Relationship Id="rId5" Type="http://schemas.microsoft.com/office/2007/relationships/media" Target="../media/media4.m4a"/><Relationship Id="rId6"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audio" Target="../media/media5.m4a"/><Relationship Id="rId5" Type="http://schemas.microsoft.com/office/2007/relationships/media" Target="../media/media5.m4a"/><Relationship Id="rId6"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audio" Target="../media/media6.m4a"/><Relationship Id="rId5" Type="http://schemas.microsoft.com/office/2007/relationships/media" Target="../media/media6.m4a"/><Relationship Id="rId6"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audio" Target="../media/media7.m4a"/><Relationship Id="rId5" Type="http://schemas.microsoft.com/office/2007/relationships/media" Target="../media/media7.m4a"/><Relationship Id="rId6" Type="http://schemas.openxmlformats.org/officeDocument/2006/relationships/image" Target="../media/image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audio" Target="../media/media8.m4a"/><Relationship Id="rId4" Type="http://schemas.microsoft.com/office/2007/relationships/media" Target="../media/media8.m4a"/><Relationship Id="rId5" Type="http://schemas.openxmlformats.org/officeDocument/2006/relationships/image" Target="../media/image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audio" Target="../media/media9.m4a"/><Relationship Id="rId4" Type="http://schemas.microsoft.com/office/2007/relationships/media" Target="../media/media9.m4a"/><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 name="Rectangle 31"/>
          <p:cNvSpPr/>
          <p:nvPr/>
        </p:nvSpPr>
        <p:spPr>
          <a:xfrm>
            <a:off x="0" y="0"/>
            <a:ext cx="12192000" cy="6858000"/>
          </a:xfrm>
          <a:prstGeom prst="rect">
            <a:avLst/>
          </a:prstGeom>
          <a:solidFill>
            <a:srgbClr val="FFFFFF"/>
          </a:solidFill>
          <a:ln w="12700">
            <a:miter lim="400000"/>
          </a:ln>
        </p:spPr>
        <p:txBody>
          <a:bodyPr lIns="45718" tIns="45718" rIns="45718" bIns="45718" anchor="ctr"/>
          <a:lstStyle/>
          <a:p>
            <a:pPr algn="ctr">
              <a:defRPr>
                <a:solidFill>
                  <a:srgbClr val="FFFFFF"/>
                </a:solidFill>
              </a:defRPr>
            </a:pPr>
          </a:p>
        </p:txBody>
      </p:sp>
      <p:sp>
        <p:nvSpPr>
          <p:cNvPr id="95" name="Freeform: Shape 33"/>
          <p:cNvSpPr/>
          <p:nvPr/>
        </p:nvSpPr>
        <p:spPr>
          <a:xfrm>
            <a:off x="0" y="0"/>
            <a:ext cx="4959047" cy="6858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7902" y="0"/>
                </a:lnTo>
                <a:lnTo>
                  <a:pt x="18202" y="389"/>
                </a:lnTo>
                <a:cubicBezTo>
                  <a:pt x="20336" y="3292"/>
                  <a:pt x="21600" y="6896"/>
                  <a:pt x="21600" y="10800"/>
                </a:cubicBezTo>
                <a:cubicBezTo>
                  <a:pt x="21600" y="14704"/>
                  <a:pt x="20336" y="18308"/>
                  <a:pt x="18202" y="21211"/>
                </a:cubicBezTo>
                <a:lnTo>
                  <a:pt x="17902" y="21600"/>
                </a:lnTo>
                <a:lnTo>
                  <a:pt x="0" y="21600"/>
                </a:lnTo>
                <a:close/>
              </a:path>
            </a:pathLst>
          </a:custGeom>
          <a:solidFill>
            <a:srgbClr val="FFFFFF"/>
          </a:solidFill>
          <a:ln>
            <a:solidFill>
              <a:srgbClr val="EBEEF2"/>
            </a:solidFill>
            <a:miter/>
          </a:ln>
          <a:effectLst>
            <a:outerShdw sx="100000" sy="100000" kx="0" ky="0" algn="b" rotWithShape="0" blurRad="50800" dist="38100" dir="0">
              <a:srgbClr val="D9D9D9">
                <a:alpha val="30000"/>
              </a:srgbClr>
            </a:outerShdw>
          </a:effectLst>
        </p:spPr>
        <p:txBody>
          <a:bodyPr lIns="45718" tIns="45718" rIns="45718" bIns="45718" anchor="ctr"/>
          <a:lstStyle/>
          <a:p>
            <a:pPr algn="ctr">
              <a:defRPr>
                <a:solidFill>
                  <a:srgbClr val="FFFFFF"/>
                </a:solidFill>
              </a:defRPr>
            </a:pPr>
          </a:p>
        </p:txBody>
      </p:sp>
      <p:sp>
        <p:nvSpPr>
          <p:cNvPr id="96" name="Freeform: Shape 35"/>
          <p:cNvSpPr/>
          <p:nvPr/>
        </p:nvSpPr>
        <p:spPr>
          <a:xfrm>
            <a:off x="-1" y="0"/>
            <a:ext cx="4948890" cy="6858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7895" y="0"/>
                </a:lnTo>
                <a:lnTo>
                  <a:pt x="18195" y="389"/>
                </a:lnTo>
                <a:cubicBezTo>
                  <a:pt x="20334" y="3292"/>
                  <a:pt x="21600" y="6896"/>
                  <a:pt x="21600" y="10800"/>
                </a:cubicBezTo>
                <a:cubicBezTo>
                  <a:pt x="21600" y="14704"/>
                  <a:pt x="20334" y="18308"/>
                  <a:pt x="18195" y="21211"/>
                </a:cubicBezTo>
                <a:lnTo>
                  <a:pt x="17895" y="21600"/>
                </a:lnTo>
                <a:lnTo>
                  <a:pt x="0" y="21600"/>
                </a:lnTo>
                <a:close/>
              </a:path>
            </a:pathLst>
          </a:custGeom>
          <a:solidFill>
            <a:srgbClr val="FFFFFF"/>
          </a:solidFill>
          <a:ln w="12700">
            <a:miter lim="400000"/>
          </a:ln>
        </p:spPr>
        <p:txBody>
          <a:bodyPr lIns="45718" tIns="45718" rIns="45718" bIns="45718" anchor="ctr"/>
          <a:lstStyle/>
          <a:p>
            <a:pPr algn="ctr">
              <a:defRPr>
                <a:solidFill>
                  <a:srgbClr val="FFFFFF"/>
                </a:solidFill>
              </a:defRPr>
            </a:pPr>
          </a:p>
        </p:txBody>
      </p:sp>
      <p:sp>
        <p:nvSpPr>
          <p:cNvPr id="97" name="Title 1"/>
          <p:cNvSpPr txBox="1"/>
          <p:nvPr>
            <p:ph type="ctrTitle"/>
          </p:nvPr>
        </p:nvSpPr>
        <p:spPr>
          <a:xfrm>
            <a:off x="780263" y="2024677"/>
            <a:ext cx="4178786" cy="2387602"/>
          </a:xfrm>
          <a:prstGeom prst="rect">
            <a:avLst/>
          </a:prstGeom>
        </p:spPr>
        <p:txBody>
          <a:bodyPr/>
          <a:lstStyle>
            <a:lvl1pPr algn="l" defTabSz="768094">
              <a:defRPr sz="4000"/>
            </a:lvl1pPr>
          </a:lstStyle>
          <a:p>
            <a:pPr/>
            <a:r>
              <a:t>An Introduction to Supporting Social Skill Development in Young Children</a:t>
            </a:r>
          </a:p>
        </p:txBody>
      </p:sp>
      <p:sp>
        <p:nvSpPr>
          <p:cNvPr id="98" name="Rectangle 39"/>
          <p:cNvSpPr/>
          <p:nvPr/>
        </p:nvSpPr>
        <p:spPr>
          <a:xfrm>
            <a:off x="481028" y="4546920"/>
            <a:ext cx="4023362" cy="18290"/>
          </a:xfrm>
          <a:prstGeom prst="rect">
            <a:avLst/>
          </a:prstGeom>
          <a:solidFill>
            <a:srgbClr val="D5D5D5"/>
          </a:solidFill>
          <a:ln w="12700">
            <a:miter lim="400000"/>
          </a:ln>
        </p:spPr>
        <p:txBody>
          <a:bodyPr lIns="45718" tIns="45718" rIns="45718" bIns="45718" anchor="ctr"/>
          <a:lstStyle/>
          <a:p>
            <a:pPr algn="ctr">
              <a:defRPr>
                <a:solidFill>
                  <a:srgbClr val="FFFFFF"/>
                </a:solidFill>
              </a:defRPr>
            </a:pPr>
          </a:p>
        </p:txBody>
      </p:sp>
      <p:pic>
        <p:nvPicPr>
          <p:cNvPr id="99" name="Picture 3" descr="Picture 3"/>
          <p:cNvPicPr>
            <a:picLocks noChangeAspect="1"/>
          </p:cNvPicPr>
          <p:nvPr/>
        </p:nvPicPr>
        <p:blipFill>
          <a:blip r:embed="rId3">
            <a:extLst/>
          </a:blip>
          <a:stretch>
            <a:fillRect/>
          </a:stretch>
        </p:blipFill>
        <p:spPr>
          <a:xfrm>
            <a:off x="5460067" y="2433722"/>
            <a:ext cx="5321597" cy="2776843"/>
          </a:xfrm>
          <a:prstGeom prst="rect">
            <a:avLst/>
          </a:prstGeom>
          <a:ln w="12700">
            <a:miter lim="400000"/>
          </a:ln>
        </p:spPr>
      </p:pic>
      <p:pic>
        <p:nvPicPr>
          <p:cNvPr id="100" name="Audio Recording.m4a" descr="Audio Recording.m4a"/>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10795000" y="5461000"/>
            <a:ext cx="1" cy="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8442" fill="hold"/>
                                        <p:tgtEl>
                                          <p:spTgt spid="100"/>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0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Title 1"/>
          <p:cNvSpPr txBox="1"/>
          <p:nvPr>
            <p:ph type="title"/>
          </p:nvPr>
        </p:nvSpPr>
        <p:spPr>
          <a:xfrm>
            <a:off x="839787" y="365125"/>
            <a:ext cx="10515601" cy="1325563"/>
          </a:xfrm>
          <a:prstGeom prst="rect">
            <a:avLst/>
          </a:prstGeom>
        </p:spPr>
        <p:txBody>
          <a:bodyPr/>
          <a:lstStyle/>
          <a:p>
            <a:pPr/>
            <a:r>
              <a:t>Self regulation</a:t>
            </a:r>
          </a:p>
        </p:txBody>
      </p:sp>
      <p:sp>
        <p:nvSpPr>
          <p:cNvPr id="202" name="Text Placeholder 6"/>
          <p:cNvSpPr txBox="1"/>
          <p:nvPr>
            <p:ph type="body" sz="quarter" idx="1"/>
          </p:nvPr>
        </p:nvSpPr>
        <p:spPr>
          <a:xfrm>
            <a:off x="839787" y="1681163"/>
            <a:ext cx="5157788" cy="823914"/>
          </a:xfrm>
          <a:prstGeom prst="rect">
            <a:avLst/>
          </a:prstGeom>
        </p:spPr>
        <p:txBody>
          <a:bodyPr/>
          <a:lstStyle>
            <a:lvl1pPr>
              <a:defRPr b="0" sz="2800"/>
            </a:lvl1pPr>
          </a:lstStyle>
          <a:p>
            <a:pPr/>
            <a:r>
              <a:t>External regulation</a:t>
            </a:r>
          </a:p>
        </p:txBody>
      </p:sp>
      <p:pic>
        <p:nvPicPr>
          <p:cNvPr id="203" name="Google Shape;132;p14" descr="Google Shape;132;p14"/>
          <p:cNvPicPr>
            <a:picLocks noChangeAspect="1"/>
          </p:cNvPicPr>
          <p:nvPr/>
        </p:nvPicPr>
        <p:blipFill>
          <a:blip r:embed="rId3">
            <a:extLst/>
          </a:blip>
          <a:stretch>
            <a:fillRect/>
          </a:stretch>
        </p:blipFill>
        <p:spPr>
          <a:xfrm>
            <a:off x="839787" y="2628107"/>
            <a:ext cx="4632101" cy="3406929"/>
          </a:xfrm>
          <a:prstGeom prst="rect">
            <a:avLst/>
          </a:prstGeom>
          <a:ln w="12700">
            <a:miter lim="400000"/>
          </a:ln>
          <a:effectLst>
            <a:outerShdw sx="100000" sy="100000" kx="0" ky="0" algn="b" rotWithShape="0" blurRad="88900" dist="0" dir="0">
              <a:srgbClr val="000000">
                <a:alpha val="40000"/>
              </a:srgbClr>
            </a:outerShdw>
          </a:effectLst>
        </p:spPr>
      </p:pic>
      <p:sp>
        <p:nvSpPr>
          <p:cNvPr id="204" name="Text Placeholder 7"/>
          <p:cNvSpPr/>
          <p:nvPr>
            <p:ph type="body" idx="21"/>
          </p:nvPr>
        </p:nvSpPr>
        <p:spPr>
          <a:xfrm>
            <a:off x="6331856" y="1681163"/>
            <a:ext cx="5183190" cy="823914"/>
          </a:xfrm>
          <a:prstGeom prst="rect">
            <a:avLst/>
          </a:prstGeom>
          <a:extLst>
            <a:ext uri="{C572A759-6A51-4108-AA02-DFA0A04FC94B}">
              <ma14:wrappingTextBoxFlag xmlns:ma14="http://schemas.microsoft.com/office/mac/drawingml/2011/main" val="1"/>
            </a:ext>
          </a:extLst>
        </p:spPr>
        <p:txBody>
          <a:bodyPr/>
          <a:lstStyle>
            <a:lvl1pPr marL="0" indent="0">
              <a:buSzTx/>
              <a:buNone/>
            </a:lvl1pPr>
          </a:lstStyle>
          <a:p>
            <a:pPr/>
            <a:r>
              <a:t>Co-regulation</a:t>
            </a:r>
          </a:p>
        </p:txBody>
      </p:sp>
      <p:pic>
        <p:nvPicPr>
          <p:cNvPr id="205" name="Picture 12" descr="Picture 12"/>
          <p:cNvPicPr>
            <a:picLocks noChangeAspect="1"/>
          </p:cNvPicPr>
          <p:nvPr/>
        </p:nvPicPr>
        <p:blipFill>
          <a:blip r:embed="rId4">
            <a:extLst/>
          </a:blip>
          <a:srcRect l="5" t="10" r="5" b="7"/>
          <a:stretch>
            <a:fillRect/>
          </a:stretch>
        </p:blipFill>
        <p:spPr>
          <a:xfrm>
            <a:off x="6332029" y="2628570"/>
            <a:ext cx="4602780" cy="3406245"/>
          </a:xfrm>
          <a:custGeom>
            <a:avLst/>
            <a:gdLst/>
            <a:ahLst/>
            <a:cxnLst>
              <a:cxn ang="0">
                <a:pos x="wd2" y="hd2"/>
              </a:cxn>
              <a:cxn ang="5400000">
                <a:pos x="wd2" y="hd2"/>
              </a:cxn>
              <a:cxn ang="10800000">
                <a:pos x="wd2" y="hd2"/>
              </a:cxn>
              <a:cxn ang="16200000">
                <a:pos x="wd2" y="hd2"/>
              </a:cxn>
            </a:cxnLst>
            <a:rect l="0" t="0" r="r" b="b"/>
            <a:pathLst>
              <a:path w="21267" h="21584" fill="norm" stroke="1" extrusionOk="0">
                <a:moveTo>
                  <a:pt x="4037" y="1"/>
                </a:moveTo>
                <a:cubicBezTo>
                  <a:pt x="3794" y="6"/>
                  <a:pt x="3568" y="25"/>
                  <a:pt x="3366" y="74"/>
                </a:cubicBezTo>
                <a:lnTo>
                  <a:pt x="3309" y="84"/>
                </a:lnTo>
                <a:lnTo>
                  <a:pt x="3080" y="94"/>
                </a:lnTo>
                <a:cubicBezTo>
                  <a:pt x="2613" y="106"/>
                  <a:pt x="2224" y="101"/>
                  <a:pt x="1840" y="94"/>
                </a:cubicBezTo>
                <a:lnTo>
                  <a:pt x="1809" y="94"/>
                </a:lnTo>
                <a:lnTo>
                  <a:pt x="1120" y="49"/>
                </a:lnTo>
                <a:cubicBezTo>
                  <a:pt x="820" y="39"/>
                  <a:pt x="501" y="43"/>
                  <a:pt x="166" y="74"/>
                </a:cubicBezTo>
                <a:cubicBezTo>
                  <a:pt x="196" y="383"/>
                  <a:pt x="141" y="834"/>
                  <a:pt x="142" y="1311"/>
                </a:cubicBezTo>
                <a:lnTo>
                  <a:pt x="146" y="1417"/>
                </a:lnTo>
                <a:lnTo>
                  <a:pt x="105" y="1779"/>
                </a:lnTo>
                <a:cubicBezTo>
                  <a:pt x="98" y="1947"/>
                  <a:pt x="112" y="2103"/>
                  <a:pt x="166" y="2239"/>
                </a:cubicBezTo>
                <a:lnTo>
                  <a:pt x="175" y="2264"/>
                </a:lnTo>
                <a:lnTo>
                  <a:pt x="171" y="2352"/>
                </a:lnTo>
                <a:lnTo>
                  <a:pt x="131" y="2891"/>
                </a:lnTo>
                <a:lnTo>
                  <a:pt x="69" y="3160"/>
                </a:lnTo>
                <a:cubicBezTo>
                  <a:pt x="68" y="3215"/>
                  <a:pt x="73" y="3273"/>
                  <a:pt x="89" y="3336"/>
                </a:cubicBezTo>
                <a:lnTo>
                  <a:pt x="100" y="3368"/>
                </a:lnTo>
                <a:lnTo>
                  <a:pt x="98" y="3559"/>
                </a:lnTo>
                <a:cubicBezTo>
                  <a:pt x="101" y="3728"/>
                  <a:pt x="119" y="3867"/>
                  <a:pt x="166" y="3954"/>
                </a:cubicBezTo>
                <a:cubicBezTo>
                  <a:pt x="331" y="4260"/>
                  <a:pt x="91" y="4677"/>
                  <a:pt x="131" y="5088"/>
                </a:cubicBezTo>
                <a:lnTo>
                  <a:pt x="162" y="5237"/>
                </a:lnTo>
                <a:lnTo>
                  <a:pt x="155" y="5292"/>
                </a:lnTo>
                <a:cubicBezTo>
                  <a:pt x="153" y="5364"/>
                  <a:pt x="157" y="5433"/>
                  <a:pt x="166" y="5496"/>
                </a:cubicBezTo>
                <a:lnTo>
                  <a:pt x="171" y="5652"/>
                </a:lnTo>
                <a:lnTo>
                  <a:pt x="85" y="5994"/>
                </a:lnTo>
                <a:cubicBezTo>
                  <a:pt x="68" y="6058"/>
                  <a:pt x="54" y="6122"/>
                  <a:pt x="45" y="6187"/>
                </a:cubicBezTo>
                <a:lnTo>
                  <a:pt x="34" y="6343"/>
                </a:lnTo>
                <a:lnTo>
                  <a:pt x="6" y="6522"/>
                </a:lnTo>
                <a:cubicBezTo>
                  <a:pt x="-16" y="6746"/>
                  <a:pt x="11" y="6981"/>
                  <a:pt x="166" y="7231"/>
                </a:cubicBezTo>
                <a:lnTo>
                  <a:pt x="238" y="7382"/>
                </a:lnTo>
                <a:lnTo>
                  <a:pt x="210" y="7533"/>
                </a:lnTo>
                <a:cubicBezTo>
                  <a:pt x="99" y="8007"/>
                  <a:pt x="-119" y="8539"/>
                  <a:pt x="166" y="8949"/>
                </a:cubicBezTo>
                <a:lnTo>
                  <a:pt x="205" y="9024"/>
                </a:lnTo>
                <a:lnTo>
                  <a:pt x="166" y="9396"/>
                </a:lnTo>
                <a:cubicBezTo>
                  <a:pt x="169" y="9577"/>
                  <a:pt x="162" y="9746"/>
                  <a:pt x="151" y="9904"/>
                </a:cubicBezTo>
                <a:lnTo>
                  <a:pt x="122" y="10284"/>
                </a:lnTo>
                <a:lnTo>
                  <a:pt x="80" y="10548"/>
                </a:lnTo>
                <a:cubicBezTo>
                  <a:pt x="61" y="10775"/>
                  <a:pt x="78" y="11032"/>
                  <a:pt x="166" y="11330"/>
                </a:cubicBezTo>
                <a:lnTo>
                  <a:pt x="201" y="11486"/>
                </a:lnTo>
                <a:lnTo>
                  <a:pt x="201" y="11516"/>
                </a:lnTo>
                <a:cubicBezTo>
                  <a:pt x="182" y="11915"/>
                  <a:pt x="41" y="12343"/>
                  <a:pt x="166" y="12653"/>
                </a:cubicBezTo>
                <a:cubicBezTo>
                  <a:pt x="208" y="12756"/>
                  <a:pt x="220" y="12875"/>
                  <a:pt x="217" y="13008"/>
                </a:cubicBezTo>
                <a:lnTo>
                  <a:pt x="194" y="13279"/>
                </a:lnTo>
                <a:lnTo>
                  <a:pt x="177" y="13362"/>
                </a:lnTo>
                <a:cubicBezTo>
                  <a:pt x="166" y="13435"/>
                  <a:pt x="157" y="13500"/>
                  <a:pt x="155" y="13558"/>
                </a:cubicBezTo>
                <a:lnTo>
                  <a:pt x="162" y="13634"/>
                </a:lnTo>
                <a:lnTo>
                  <a:pt x="131" y="13983"/>
                </a:lnTo>
                <a:lnTo>
                  <a:pt x="133" y="14195"/>
                </a:lnTo>
                <a:lnTo>
                  <a:pt x="107" y="14330"/>
                </a:lnTo>
                <a:cubicBezTo>
                  <a:pt x="64" y="14563"/>
                  <a:pt x="39" y="14808"/>
                  <a:pt x="166" y="15014"/>
                </a:cubicBezTo>
                <a:lnTo>
                  <a:pt x="206" y="15097"/>
                </a:lnTo>
                <a:lnTo>
                  <a:pt x="217" y="15246"/>
                </a:lnTo>
                <a:cubicBezTo>
                  <a:pt x="218" y="15453"/>
                  <a:pt x="208" y="15656"/>
                  <a:pt x="195" y="15852"/>
                </a:cubicBezTo>
                <a:lnTo>
                  <a:pt x="194" y="15874"/>
                </a:lnTo>
                <a:lnTo>
                  <a:pt x="175" y="15967"/>
                </a:lnTo>
                <a:lnTo>
                  <a:pt x="168" y="16257"/>
                </a:lnTo>
                <a:lnTo>
                  <a:pt x="157" y="16428"/>
                </a:lnTo>
                <a:cubicBezTo>
                  <a:pt x="149" y="16616"/>
                  <a:pt x="149" y="16799"/>
                  <a:pt x="166" y="16983"/>
                </a:cubicBezTo>
                <a:lnTo>
                  <a:pt x="168" y="17371"/>
                </a:lnTo>
                <a:lnTo>
                  <a:pt x="166" y="17386"/>
                </a:lnTo>
                <a:cubicBezTo>
                  <a:pt x="165" y="17458"/>
                  <a:pt x="166" y="17540"/>
                  <a:pt x="166" y="17630"/>
                </a:cubicBezTo>
                <a:lnTo>
                  <a:pt x="164" y="17678"/>
                </a:lnTo>
                <a:lnTo>
                  <a:pt x="122" y="18268"/>
                </a:lnTo>
                <a:lnTo>
                  <a:pt x="122" y="18296"/>
                </a:lnTo>
                <a:lnTo>
                  <a:pt x="74" y="18739"/>
                </a:lnTo>
                <a:cubicBezTo>
                  <a:pt x="41" y="19111"/>
                  <a:pt x="39" y="19476"/>
                  <a:pt x="166" y="19795"/>
                </a:cubicBezTo>
                <a:lnTo>
                  <a:pt x="186" y="19853"/>
                </a:lnTo>
                <a:lnTo>
                  <a:pt x="107" y="20305"/>
                </a:lnTo>
                <a:cubicBezTo>
                  <a:pt x="39" y="20681"/>
                  <a:pt x="-9" y="21104"/>
                  <a:pt x="166" y="21530"/>
                </a:cubicBezTo>
                <a:cubicBezTo>
                  <a:pt x="1457" y="21422"/>
                  <a:pt x="2539" y="21582"/>
                  <a:pt x="3366" y="21530"/>
                </a:cubicBezTo>
                <a:cubicBezTo>
                  <a:pt x="3987" y="21490"/>
                  <a:pt x="4654" y="21584"/>
                  <a:pt x="5390" y="21578"/>
                </a:cubicBezTo>
                <a:lnTo>
                  <a:pt x="5935" y="21545"/>
                </a:lnTo>
                <a:lnTo>
                  <a:pt x="6296" y="21545"/>
                </a:lnTo>
                <a:cubicBezTo>
                  <a:pt x="6830" y="21555"/>
                  <a:pt x="7340" y="21562"/>
                  <a:pt x="7824" y="21530"/>
                </a:cubicBezTo>
                <a:lnTo>
                  <a:pt x="7985" y="21520"/>
                </a:lnTo>
                <a:lnTo>
                  <a:pt x="8313" y="21540"/>
                </a:lnTo>
                <a:cubicBezTo>
                  <a:pt x="8529" y="21547"/>
                  <a:pt x="8735" y="21545"/>
                  <a:pt x="8931" y="21530"/>
                </a:cubicBezTo>
                <a:lnTo>
                  <a:pt x="9056" y="21525"/>
                </a:lnTo>
                <a:lnTo>
                  <a:pt x="9124" y="21530"/>
                </a:lnTo>
                <a:cubicBezTo>
                  <a:pt x="9296" y="21536"/>
                  <a:pt x="9493" y="21536"/>
                  <a:pt x="9751" y="21535"/>
                </a:cubicBezTo>
                <a:lnTo>
                  <a:pt x="9837" y="21535"/>
                </a:lnTo>
                <a:lnTo>
                  <a:pt x="10413" y="21563"/>
                </a:lnTo>
                <a:cubicBezTo>
                  <a:pt x="10704" y="21576"/>
                  <a:pt x="11014" y="21585"/>
                  <a:pt x="11337" y="21583"/>
                </a:cubicBezTo>
                <a:lnTo>
                  <a:pt x="11695" y="21563"/>
                </a:lnTo>
                <a:lnTo>
                  <a:pt x="12282" y="21578"/>
                </a:lnTo>
                <a:cubicBezTo>
                  <a:pt x="12489" y="21575"/>
                  <a:pt x="12711" y="21561"/>
                  <a:pt x="12969" y="21530"/>
                </a:cubicBezTo>
                <a:cubicBezTo>
                  <a:pt x="13227" y="21498"/>
                  <a:pt x="13515" y="21489"/>
                  <a:pt x="13815" y="21492"/>
                </a:cubicBezTo>
                <a:lnTo>
                  <a:pt x="14189" y="21505"/>
                </a:lnTo>
                <a:lnTo>
                  <a:pt x="14688" y="21535"/>
                </a:lnTo>
                <a:lnTo>
                  <a:pt x="14926" y="21535"/>
                </a:lnTo>
                <a:lnTo>
                  <a:pt x="15625" y="21560"/>
                </a:lnTo>
                <a:cubicBezTo>
                  <a:pt x="15905" y="21565"/>
                  <a:pt x="16163" y="21558"/>
                  <a:pt x="16380" y="21530"/>
                </a:cubicBezTo>
                <a:lnTo>
                  <a:pt x="16611" y="21505"/>
                </a:lnTo>
                <a:lnTo>
                  <a:pt x="16952" y="21505"/>
                </a:lnTo>
                <a:cubicBezTo>
                  <a:pt x="17254" y="21509"/>
                  <a:pt x="17561" y="21515"/>
                  <a:pt x="17864" y="21520"/>
                </a:cubicBezTo>
                <a:lnTo>
                  <a:pt x="17974" y="21520"/>
                </a:lnTo>
                <a:lnTo>
                  <a:pt x="18016" y="21525"/>
                </a:lnTo>
                <a:cubicBezTo>
                  <a:pt x="18223" y="21532"/>
                  <a:pt x="18459" y="21536"/>
                  <a:pt x="18742" y="21530"/>
                </a:cubicBezTo>
                <a:cubicBezTo>
                  <a:pt x="19158" y="21529"/>
                  <a:pt x="19449" y="21537"/>
                  <a:pt x="19705" y="21545"/>
                </a:cubicBezTo>
                <a:lnTo>
                  <a:pt x="19804" y="21550"/>
                </a:lnTo>
                <a:lnTo>
                  <a:pt x="19967" y="21558"/>
                </a:lnTo>
                <a:cubicBezTo>
                  <a:pt x="20288" y="21574"/>
                  <a:pt x="20595" y="21581"/>
                  <a:pt x="21104" y="21530"/>
                </a:cubicBezTo>
                <a:cubicBezTo>
                  <a:pt x="21053" y="20912"/>
                  <a:pt x="21223" y="19766"/>
                  <a:pt x="21152" y="19159"/>
                </a:cubicBezTo>
                <a:lnTo>
                  <a:pt x="21128" y="19048"/>
                </a:lnTo>
                <a:lnTo>
                  <a:pt x="21126" y="18834"/>
                </a:lnTo>
                <a:cubicBezTo>
                  <a:pt x="21123" y="18735"/>
                  <a:pt x="21115" y="18618"/>
                  <a:pt x="21104" y="18485"/>
                </a:cubicBezTo>
                <a:lnTo>
                  <a:pt x="21091" y="17859"/>
                </a:lnTo>
                <a:lnTo>
                  <a:pt x="21111" y="17640"/>
                </a:lnTo>
                <a:lnTo>
                  <a:pt x="21108" y="17408"/>
                </a:lnTo>
                <a:lnTo>
                  <a:pt x="21124" y="17162"/>
                </a:lnTo>
                <a:cubicBezTo>
                  <a:pt x="21137" y="16985"/>
                  <a:pt x="21148" y="16831"/>
                  <a:pt x="21148" y="16692"/>
                </a:cubicBezTo>
                <a:lnTo>
                  <a:pt x="21115" y="16413"/>
                </a:lnTo>
                <a:lnTo>
                  <a:pt x="21126" y="16252"/>
                </a:lnTo>
                <a:cubicBezTo>
                  <a:pt x="21128" y="16147"/>
                  <a:pt x="21123" y="16033"/>
                  <a:pt x="21104" y="15895"/>
                </a:cubicBezTo>
                <a:cubicBezTo>
                  <a:pt x="21029" y="15339"/>
                  <a:pt x="21349" y="14838"/>
                  <a:pt x="21104" y="13941"/>
                </a:cubicBezTo>
                <a:lnTo>
                  <a:pt x="21091" y="13870"/>
                </a:lnTo>
                <a:lnTo>
                  <a:pt x="21106" y="13387"/>
                </a:lnTo>
                <a:cubicBezTo>
                  <a:pt x="21112" y="13221"/>
                  <a:pt x="21118" y="13056"/>
                  <a:pt x="21119" y="12894"/>
                </a:cubicBezTo>
                <a:lnTo>
                  <a:pt x="21113" y="12703"/>
                </a:lnTo>
                <a:lnTo>
                  <a:pt x="21115" y="12693"/>
                </a:lnTo>
                <a:cubicBezTo>
                  <a:pt x="21164" y="12400"/>
                  <a:pt x="21209" y="12116"/>
                  <a:pt x="21172" y="11838"/>
                </a:cubicBezTo>
                <a:lnTo>
                  <a:pt x="21155" y="11765"/>
                </a:lnTo>
                <a:lnTo>
                  <a:pt x="21223" y="11300"/>
                </a:lnTo>
                <a:cubicBezTo>
                  <a:pt x="21261" y="10985"/>
                  <a:pt x="21277" y="10656"/>
                  <a:pt x="21207" y="10344"/>
                </a:cubicBezTo>
                <a:lnTo>
                  <a:pt x="21141" y="10148"/>
                </a:lnTo>
                <a:lnTo>
                  <a:pt x="21168" y="9972"/>
                </a:lnTo>
                <a:cubicBezTo>
                  <a:pt x="21178" y="9830"/>
                  <a:pt x="21164" y="9704"/>
                  <a:pt x="21104" y="9610"/>
                </a:cubicBezTo>
                <a:cubicBezTo>
                  <a:pt x="20865" y="9234"/>
                  <a:pt x="21343" y="9223"/>
                  <a:pt x="21104" y="8305"/>
                </a:cubicBezTo>
                <a:lnTo>
                  <a:pt x="21093" y="8232"/>
                </a:lnTo>
                <a:lnTo>
                  <a:pt x="21104" y="8091"/>
                </a:lnTo>
                <a:cubicBezTo>
                  <a:pt x="21083" y="7329"/>
                  <a:pt x="21481" y="6845"/>
                  <a:pt x="21104" y="5710"/>
                </a:cubicBezTo>
                <a:cubicBezTo>
                  <a:pt x="21057" y="5568"/>
                  <a:pt x="21025" y="5433"/>
                  <a:pt x="21003" y="5300"/>
                </a:cubicBezTo>
                <a:lnTo>
                  <a:pt x="20994" y="5202"/>
                </a:lnTo>
                <a:lnTo>
                  <a:pt x="21023" y="5026"/>
                </a:lnTo>
                <a:cubicBezTo>
                  <a:pt x="21086" y="4675"/>
                  <a:pt x="21176" y="4297"/>
                  <a:pt x="21104" y="3974"/>
                </a:cubicBezTo>
                <a:lnTo>
                  <a:pt x="21091" y="3871"/>
                </a:lnTo>
                <a:lnTo>
                  <a:pt x="21119" y="3715"/>
                </a:lnTo>
                <a:cubicBezTo>
                  <a:pt x="21141" y="3561"/>
                  <a:pt x="21144" y="3432"/>
                  <a:pt x="21104" y="3331"/>
                </a:cubicBezTo>
                <a:lnTo>
                  <a:pt x="21080" y="3155"/>
                </a:lnTo>
                <a:lnTo>
                  <a:pt x="21100" y="2777"/>
                </a:lnTo>
                <a:cubicBezTo>
                  <a:pt x="21134" y="2340"/>
                  <a:pt x="21168" y="1905"/>
                  <a:pt x="21104" y="1595"/>
                </a:cubicBezTo>
                <a:cubicBezTo>
                  <a:pt x="21024" y="1087"/>
                  <a:pt x="21190" y="831"/>
                  <a:pt x="21104" y="74"/>
                </a:cubicBezTo>
                <a:cubicBezTo>
                  <a:pt x="20453" y="111"/>
                  <a:pt x="19830" y="120"/>
                  <a:pt x="19248" y="117"/>
                </a:cubicBezTo>
                <a:lnTo>
                  <a:pt x="18781" y="109"/>
                </a:lnTo>
                <a:lnTo>
                  <a:pt x="18724" y="107"/>
                </a:lnTo>
                <a:cubicBezTo>
                  <a:pt x="18213" y="85"/>
                  <a:pt x="17756" y="64"/>
                  <a:pt x="17486" y="74"/>
                </a:cubicBezTo>
                <a:lnTo>
                  <a:pt x="17477" y="74"/>
                </a:lnTo>
                <a:lnTo>
                  <a:pt x="16958" y="54"/>
                </a:lnTo>
                <a:cubicBezTo>
                  <a:pt x="16535" y="39"/>
                  <a:pt x="16177" y="31"/>
                  <a:pt x="15898" y="41"/>
                </a:cubicBezTo>
                <a:lnTo>
                  <a:pt x="15566" y="74"/>
                </a:lnTo>
                <a:lnTo>
                  <a:pt x="15234" y="69"/>
                </a:lnTo>
                <a:cubicBezTo>
                  <a:pt x="15069" y="68"/>
                  <a:pt x="14911" y="69"/>
                  <a:pt x="14765" y="69"/>
                </a:cubicBezTo>
                <a:lnTo>
                  <a:pt x="14431" y="69"/>
                </a:lnTo>
                <a:lnTo>
                  <a:pt x="14308" y="59"/>
                </a:lnTo>
                <a:cubicBezTo>
                  <a:pt x="13998" y="30"/>
                  <a:pt x="13699" y="3"/>
                  <a:pt x="13433" y="29"/>
                </a:cubicBezTo>
                <a:lnTo>
                  <a:pt x="13250" y="64"/>
                </a:lnTo>
                <a:lnTo>
                  <a:pt x="13032" y="54"/>
                </a:lnTo>
                <a:cubicBezTo>
                  <a:pt x="12836" y="47"/>
                  <a:pt x="12629" y="40"/>
                  <a:pt x="12410" y="41"/>
                </a:cubicBezTo>
                <a:lnTo>
                  <a:pt x="11836" y="69"/>
                </a:lnTo>
                <a:lnTo>
                  <a:pt x="11801" y="64"/>
                </a:lnTo>
                <a:cubicBezTo>
                  <a:pt x="11377" y="29"/>
                  <a:pt x="10911" y="-4"/>
                  <a:pt x="10444" y="24"/>
                </a:cubicBezTo>
                <a:lnTo>
                  <a:pt x="10217" y="49"/>
                </a:lnTo>
                <a:lnTo>
                  <a:pt x="9879" y="34"/>
                </a:lnTo>
                <a:cubicBezTo>
                  <a:pt x="9662" y="33"/>
                  <a:pt x="9421" y="43"/>
                  <a:pt x="9140" y="74"/>
                </a:cubicBezTo>
                <a:cubicBezTo>
                  <a:pt x="8859" y="105"/>
                  <a:pt x="8573" y="117"/>
                  <a:pt x="8288" y="119"/>
                </a:cubicBezTo>
                <a:lnTo>
                  <a:pt x="8040" y="117"/>
                </a:lnTo>
                <a:lnTo>
                  <a:pt x="7437" y="79"/>
                </a:lnTo>
                <a:cubicBezTo>
                  <a:pt x="7157" y="66"/>
                  <a:pt x="6873" y="61"/>
                  <a:pt x="6570" y="74"/>
                </a:cubicBezTo>
                <a:cubicBezTo>
                  <a:pt x="5662" y="113"/>
                  <a:pt x="4767" y="-15"/>
                  <a:pt x="4037" y="1"/>
                </a:cubicBezTo>
                <a:close/>
              </a:path>
            </a:pathLst>
          </a:custGeom>
          <a:ln w="12700">
            <a:miter lim="400000"/>
          </a:ln>
        </p:spPr>
      </p:pic>
      <p:pic>
        <p:nvPicPr>
          <p:cNvPr id="206" name="E6608E8F-D0F8-4305-A624-98F350B39BE3.m4a" descr="E6608E8F-D0F8-4305-A624-98F350B39BE3.m4a"/>
          <p:cNvPicPr>
            <a:picLocks noChangeAspect="0"/>
          </p:cNvPicPr>
          <p:nvPr>
            <a:audioFile r:link="rId5"/>
            <p:extLst>
              <p:ext uri="{DAA4B4D4-6D71-4841-9C94-3DE7FCFB9230}">
                <p14:media xmlns:p14="http://schemas.microsoft.com/office/powerpoint/2010/main" r:embed="rId6"/>
              </p:ext>
            </p:extLst>
          </p:nvPr>
        </p:nvPicPr>
        <p:blipFill>
          <a:blip r:embed="rId7">
            <a:extLst/>
          </a:blip>
          <a:stretch>
            <a:fillRect/>
          </a:stretch>
        </p:blipFill>
        <p:spPr>
          <a:xfrm>
            <a:off x="10795000" y="54610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60079" fill="hold"/>
                                        <p:tgtEl>
                                          <p:spTgt spid="206"/>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0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Rectangle 17"/>
          <p:cNvSpPr/>
          <p:nvPr/>
        </p:nvSpPr>
        <p:spPr>
          <a:xfrm>
            <a:off x="466344" y="448053"/>
            <a:ext cx="3414370" cy="3801261"/>
          </a:xfrm>
          <a:prstGeom prst="rect">
            <a:avLst/>
          </a:prstGeom>
          <a:solidFill>
            <a:srgbClr val="2F5597"/>
          </a:solidFill>
          <a:ln w="12700">
            <a:miter lim="400000"/>
          </a:ln>
        </p:spPr>
        <p:txBody>
          <a:bodyPr lIns="45718" tIns="45718" rIns="45718" bIns="45718" anchor="ctr"/>
          <a:lstStyle/>
          <a:p>
            <a:pPr algn="ctr">
              <a:defRPr>
                <a:solidFill>
                  <a:srgbClr val="FFFFFF"/>
                </a:solidFill>
              </a:defRPr>
            </a:pPr>
          </a:p>
        </p:txBody>
      </p:sp>
      <p:sp>
        <p:nvSpPr>
          <p:cNvPr id="211" name="Title 1"/>
          <p:cNvSpPr txBox="1"/>
          <p:nvPr>
            <p:ph type="title"/>
          </p:nvPr>
        </p:nvSpPr>
        <p:spPr>
          <a:xfrm>
            <a:off x="785598" y="974818"/>
            <a:ext cx="2775861" cy="2494191"/>
          </a:xfrm>
          <a:prstGeom prst="rect">
            <a:avLst/>
          </a:prstGeom>
        </p:spPr>
        <p:txBody>
          <a:bodyPr/>
          <a:lstStyle>
            <a:lvl1pPr>
              <a:defRPr sz="3800">
                <a:solidFill>
                  <a:srgbClr val="FFFFFF"/>
                </a:solidFill>
              </a:defRPr>
            </a:lvl1pPr>
          </a:lstStyle>
          <a:p>
            <a:pPr/>
            <a:r>
              <a:t>How Do Children Learn Social Skills? </a:t>
            </a:r>
          </a:p>
        </p:txBody>
      </p:sp>
      <p:grpSp>
        <p:nvGrpSpPr>
          <p:cNvPr id="221" name="Content Placeholder 2"/>
          <p:cNvGrpSpPr/>
          <p:nvPr/>
        </p:nvGrpSpPr>
        <p:grpSpPr>
          <a:xfrm>
            <a:off x="466343" y="4487983"/>
            <a:ext cx="11107061" cy="2098310"/>
            <a:chOff x="0" y="0"/>
            <a:chExt cx="11107059" cy="2098308"/>
          </a:xfrm>
        </p:grpSpPr>
        <p:grpSp>
          <p:nvGrpSpPr>
            <p:cNvPr id="214" name="Group"/>
            <p:cNvGrpSpPr/>
            <p:nvPr/>
          </p:nvGrpSpPr>
          <p:grpSpPr>
            <a:xfrm>
              <a:off x="-1" y="0"/>
              <a:ext cx="11107061" cy="647598"/>
              <a:chOff x="0" y="0"/>
              <a:chExt cx="11107059" cy="647597"/>
            </a:xfrm>
          </p:grpSpPr>
          <p:sp>
            <p:nvSpPr>
              <p:cNvPr id="212" name="Rounded Rectangle"/>
              <p:cNvSpPr/>
              <p:nvPr/>
            </p:nvSpPr>
            <p:spPr>
              <a:xfrm>
                <a:off x="0" y="-1"/>
                <a:ext cx="11107060" cy="647599"/>
              </a:xfrm>
              <a:prstGeom prst="roundRect">
                <a:avLst>
                  <a:gd name="adj" fmla="val 16667"/>
                </a:avLst>
              </a:prstGeom>
              <a:solidFill>
                <a:schemeClr val="accent6"/>
              </a:solidFill>
              <a:ln w="12700" cap="flat">
                <a:solidFill>
                  <a:srgbClr val="FFFFFF"/>
                </a:solidFill>
                <a:prstDash val="solid"/>
                <a:miter lim="800000"/>
              </a:ln>
              <a:effectLst/>
            </p:spPr>
            <p:txBody>
              <a:bodyPr wrap="square" lIns="45718" tIns="45718" rIns="45718" bIns="45718" numCol="1" anchor="ctr">
                <a:noAutofit/>
              </a:bodyPr>
              <a:lstStyle/>
              <a:p>
                <a:pPr defTabSz="1200150">
                  <a:lnSpc>
                    <a:spcPct val="90000"/>
                  </a:lnSpc>
                  <a:spcBef>
                    <a:spcPts val="1100"/>
                  </a:spcBef>
                  <a:defRPr b="1" sz="2700">
                    <a:solidFill>
                      <a:srgbClr val="FFFFFF"/>
                    </a:solidFill>
                  </a:defRPr>
                </a:pPr>
              </a:p>
            </p:txBody>
          </p:sp>
          <p:sp>
            <p:nvSpPr>
              <p:cNvPr id="213" name="Day-to-day experiences"/>
              <p:cNvSpPr txBox="1"/>
              <p:nvPr/>
            </p:nvSpPr>
            <p:spPr>
              <a:xfrm>
                <a:off x="31612" y="11377"/>
                <a:ext cx="11043834" cy="624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02870" tIns="102870" rIns="102870" bIns="102870" numCol="1" anchor="ctr">
                <a:spAutoFit/>
              </a:bodyPr>
              <a:lstStyle/>
              <a:p>
                <a:pPr marL="228600" indent="-228600" defTabSz="1200150">
                  <a:lnSpc>
                    <a:spcPct val="90000"/>
                  </a:lnSpc>
                  <a:spcBef>
                    <a:spcPts val="1100"/>
                  </a:spcBef>
                  <a:buSzPct val="100000"/>
                  <a:buFont typeface="Arial"/>
                  <a:buChar char="•"/>
                  <a:defRPr b="1" sz="2700">
                    <a:solidFill>
                      <a:srgbClr val="FFFFFF"/>
                    </a:solidFill>
                  </a:defRPr>
                </a:pPr>
                <a:r>
                  <a:t>Day-to-day experiences</a:t>
                </a:r>
                <a:r>
                  <a:rPr b="0"/>
                  <a:t> </a:t>
                </a:r>
              </a:p>
            </p:txBody>
          </p:sp>
        </p:grpSp>
        <p:grpSp>
          <p:nvGrpSpPr>
            <p:cNvPr id="217" name="Group"/>
            <p:cNvGrpSpPr/>
            <p:nvPr/>
          </p:nvGrpSpPr>
          <p:grpSpPr>
            <a:xfrm>
              <a:off x="-1" y="725354"/>
              <a:ext cx="11107061" cy="647600"/>
              <a:chOff x="0" y="0"/>
              <a:chExt cx="11107059" cy="647598"/>
            </a:xfrm>
          </p:grpSpPr>
          <p:sp>
            <p:nvSpPr>
              <p:cNvPr id="215" name="Rounded Rectangle"/>
              <p:cNvSpPr/>
              <p:nvPr/>
            </p:nvSpPr>
            <p:spPr>
              <a:xfrm>
                <a:off x="0" y="-1"/>
                <a:ext cx="11107060" cy="647600"/>
              </a:xfrm>
              <a:prstGeom prst="roundRect">
                <a:avLst>
                  <a:gd name="adj" fmla="val 16667"/>
                </a:avLst>
              </a:prstGeom>
              <a:solidFill>
                <a:schemeClr val="accent6"/>
              </a:solidFill>
              <a:ln w="12700" cap="flat">
                <a:solidFill>
                  <a:srgbClr val="FFFFFF"/>
                </a:solidFill>
                <a:prstDash val="solid"/>
                <a:miter lim="800000"/>
              </a:ln>
              <a:effectLst/>
            </p:spPr>
            <p:txBody>
              <a:bodyPr wrap="square" lIns="45718" tIns="45718" rIns="45718" bIns="45718" numCol="1" anchor="ctr">
                <a:noAutofit/>
              </a:bodyPr>
              <a:lstStyle/>
              <a:p>
                <a:pPr defTabSz="1200150">
                  <a:lnSpc>
                    <a:spcPct val="90000"/>
                  </a:lnSpc>
                  <a:spcBef>
                    <a:spcPts val="1100"/>
                  </a:spcBef>
                  <a:defRPr sz="2800">
                    <a:solidFill>
                      <a:srgbClr val="FFFFFF"/>
                    </a:solidFill>
                  </a:defRPr>
                </a:pPr>
              </a:p>
            </p:txBody>
          </p:sp>
          <p:sp>
            <p:nvSpPr>
              <p:cNvPr id="216" name="Play is their work"/>
              <p:cNvSpPr txBox="1"/>
              <p:nvPr/>
            </p:nvSpPr>
            <p:spPr>
              <a:xfrm>
                <a:off x="31612" y="11377"/>
                <a:ext cx="11043834" cy="624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02870" tIns="102870" rIns="102870" bIns="102870" numCol="1" anchor="ctr">
                <a:spAutoFit/>
              </a:bodyPr>
              <a:lstStyle>
                <a:lvl1pPr marL="228600" indent="-228600" defTabSz="1200150">
                  <a:lnSpc>
                    <a:spcPct val="90000"/>
                  </a:lnSpc>
                  <a:spcBef>
                    <a:spcPts val="1100"/>
                  </a:spcBef>
                  <a:buSzPct val="100000"/>
                  <a:buFont typeface="Arial"/>
                  <a:buChar char="•"/>
                  <a:defRPr b="1" sz="2700">
                    <a:solidFill>
                      <a:srgbClr val="FFFFFF"/>
                    </a:solidFill>
                  </a:defRPr>
                </a:lvl1pPr>
              </a:lstStyle>
              <a:p>
                <a:pPr/>
                <a:r>
                  <a:t>Play is their work</a:t>
                </a:r>
              </a:p>
            </p:txBody>
          </p:sp>
        </p:grpSp>
        <p:grpSp>
          <p:nvGrpSpPr>
            <p:cNvPr id="220" name="Group"/>
            <p:cNvGrpSpPr/>
            <p:nvPr/>
          </p:nvGrpSpPr>
          <p:grpSpPr>
            <a:xfrm>
              <a:off x="-1" y="1450710"/>
              <a:ext cx="11107061" cy="647599"/>
              <a:chOff x="0" y="0"/>
              <a:chExt cx="11107059" cy="647598"/>
            </a:xfrm>
          </p:grpSpPr>
          <p:sp>
            <p:nvSpPr>
              <p:cNvPr id="218" name="Rounded Rectangle"/>
              <p:cNvSpPr/>
              <p:nvPr/>
            </p:nvSpPr>
            <p:spPr>
              <a:xfrm>
                <a:off x="0" y="-1"/>
                <a:ext cx="11107060" cy="647600"/>
              </a:xfrm>
              <a:prstGeom prst="roundRect">
                <a:avLst>
                  <a:gd name="adj" fmla="val 16667"/>
                </a:avLst>
              </a:prstGeom>
              <a:solidFill>
                <a:schemeClr val="accent6"/>
              </a:solidFill>
              <a:ln w="12700" cap="flat">
                <a:solidFill>
                  <a:srgbClr val="FFFFFF"/>
                </a:solidFill>
                <a:prstDash val="solid"/>
                <a:miter lim="800000"/>
              </a:ln>
              <a:effectLst/>
            </p:spPr>
            <p:txBody>
              <a:bodyPr wrap="square" lIns="45718" tIns="45718" rIns="45718" bIns="45718" numCol="1" anchor="ctr">
                <a:noAutofit/>
              </a:bodyPr>
              <a:lstStyle/>
              <a:p>
                <a:pPr defTabSz="1200150">
                  <a:lnSpc>
                    <a:spcPct val="90000"/>
                  </a:lnSpc>
                  <a:spcBef>
                    <a:spcPts val="1100"/>
                  </a:spcBef>
                  <a:defRPr sz="2800">
                    <a:solidFill>
                      <a:srgbClr val="FFFFFF"/>
                    </a:solidFill>
                  </a:defRPr>
                </a:pPr>
              </a:p>
            </p:txBody>
          </p:sp>
          <p:sp>
            <p:nvSpPr>
              <p:cNvPr id="219" name="Safe, nurturing environments"/>
              <p:cNvSpPr txBox="1"/>
              <p:nvPr/>
            </p:nvSpPr>
            <p:spPr>
              <a:xfrm>
                <a:off x="31612" y="11377"/>
                <a:ext cx="11043834" cy="624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02870" tIns="102870" rIns="102870" bIns="102870" numCol="1" anchor="ctr">
                <a:spAutoFit/>
              </a:bodyPr>
              <a:lstStyle>
                <a:lvl1pPr marL="228600" indent="-228600" defTabSz="1200150">
                  <a:lnSpc>
                    <a:spcPct val="90000"/>
                  </a:lnSpc>
                  <a:spcBef>
                    <a:spcPts val="1100"/>
                  </a:spcBef>
                  <a:buSzPct val="100000"/>
                  <a:buFont typeface="Arial"/>
                  <a:buChar char="•"/>
                  <a:defRPr b="1" sz="2700">
                    <a:solidFill>
                      <a:srgbClr val="FFFFFF"/>
                    </a:solidFill>
                  </a:defRPr>
                </a:lvl1pPr>
              </a:lstStyle>
              <a:p>
                <a:pPr/>
                <a:r>
                  <a:t>Safe, nurturing environments</a:t>
                </a:r>
              </a:p>
            </p:txBody>
          </p:sp>
        </p:grpSp>
      </p:grpSp>
      <p:pic>
        <p:nvPicPr>
          <p:cNvPr id="222" name="Picture 12" descr="Picture 12"/>
          <p:cNvPicPr>
            <a:picLocks noChangeAspect="1"/>
          </p:cNvPicPr>
          <p:nvPr/>
        </p:nvPicPr>
        <p:blipFill>
          <a:blip r:embed="rId3">
            <a:extLst/>
          </a:blip>
          <a:srcRect l="0" t="0" r="0" b="25821"/>
          <a:stretch>
            <a:fillRect/>
          </a:stretch>
        </p:blipFill>
        <p:spPr>
          <a:xfrm>
            <a:off x="4088145" y="448052"/>
            <a:ext cx="7485181" cy="3801260"/>
          </a:xfrm>
          <a:prstGeom prst="rect">
            <a:avLst/>
          </a:prstGeom>
          <a:ln w="12700">
            <a:miter lim="400000"/>
          </a:ln>
        </p:spPr>
      </p:pic>
      <p:pic>
        <p:nvPicPr>
          <p:cNvPr id="223" name="Audio Recording.m4a" descr="Audio Recording.m4a"/>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10795000" y="54610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68151" fill="hold"/>
                                        <p:tgtEl>
                                          <p:spTgt spid="223"/>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2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 name="Title 1"/>
          <p:cNvSpPr txBox="1"/>
          <p:nvPr>
            <p:ph type="title"/>
          </p:nvPr>
        </p:nvSpPr>
        <p:spPr>
          <a:xfrm>
            <a:off x="607560" y="181427"/>
            <a:ext cx="11207069" cy="1600203"/>
          </a:xfrm>
          <a:prstGeom prst="rect">
            <a:avLst/>
          </a:prstGeom>
        </p:spPr>
        <p:txBody>
          <a:bodyPr/>
          <a:lstStyle>
            <a:lvl1pPr>
              <a:defRPr sz="4400"/>
            </a:lvl1pPr>
          </a:lstStyle>
          <a:p>
            <a:pPr/>
            <a:r>
              <a:t>Awareness of children’s unique backgrounds, experiences, and abilities</a:t>
            </a:r>
          </a:p>
        </p:txBody>
      </p:sp>
      <p:grpSp>
        <p:nvGrpSpPr>
          <p:cNvPr id="236" name="Content Placeholder 2"/>
          <p:cNvGrpSpPr/>
          <p:nvPr/>
        </p:nvGrpSpPr>
        <p:grpSpPr>
          <a:xfrm>
            <a:off x="1054625" y="2311664"/>
            <a:ext cx="9918177" cy="4110103"/>
            <a:chOff x="0" y="0"/>
            <a:chExt cx="9918175" cy="4110101"/>
          </a:xfrm>
        </p:grpSpPr>
        <p:sp>
          <p:nvSpPr>
            <p:cNvPr id="228" name="Rounded Rectangle"/>
            <p:cNvSpPr/>
            <p:nvPr/>
          </p:nvSpPr>
          <p:spPr>
            <a:xfrm>
              <a:off x="-1" y="-1"/>
              <a:ext cx="4428567" cy="3690634"/>
            </a:xfrm>
            <a:prstGeom prst="roundRect">
              <a:avLst>
                <a:gd name="adj" fmla="val 10000"/>
              </a:avLst>
            </a:prstGeom>
            <a:solidFill>
              <a:schemeClr val="accent1"/>
            </a:solidFill>
            <a:ln w="12700" cap="flat">
              <a:solidFill>
                <a:srgbClr val="FFFFFF"/>
              </a:solidFill>
              <a:prstDash val="solid"/>
              <a:miter lim="800000"/>
            </a:ln>
            <a:effectLst/>
          </p:spPr>
          <p:txBody>
            <a:bodyPr wrap="square" lIns="45718" tIns="45718" rIns="45718" bIns="45718" numCol="1" anchor="t">
              <a:noAutofit/>
            </a:bodyPr>
            <a:lstStyle/>
            <a:p>
              <a:pPr>
                <a:lnSpc>
                  <a:spcPct val="90000"/>
                </a:lnSpc>
                <a:spcBef>
                  <a:spcPts val="1000"/>
                </a:spcBef>
                <a:defRPr sz="3200"/>
              </a:pPr>
            </a:p>
          </p:txBody>
        </p:sp>
        <p:grpSp>
          <p:nvGrpSpPr>
            <p:cNvPr id="231" name="Group"/>
            <p:cNvGrpSpPr/>
            <p:nvPr/>
          </p:nvGrpSpPr>
          <p:grpSpPr>
            <a:xfrm>
              <a:off x="353280" y="335617"/>
              <a:ext cx="4428569" cy="3690635"/>
              <a:chOff x="0" y="0"/>
              <a:chExt cx="4428567" cy="3690634"/>
            </a:xfrm>
          </p:grpSpPr>
          <p:sp>
            <p:nvSpPr>
              <p:cNvPr id="229" name="Rounded Rectangle"/>
              <p:cNvSpPr/>
              <p:nvPr/>
            </p:nvSpPr>
            <p:spPr>
              <a:xfrm>
                <a:off x="-1" y="0"/>
                <a:ext cx="4428569" cy="3690635"/>
              </a:xfrm>
              <a:prstGeom prst="roundRect">
                <a:avLst>
                  <a:gd name="adj" fmla="val 10000"/>
                </a:avLst>
              </a:prstGeom>
              <a:solidFill>
                <a:srgbClr val="FFFFFF">
                  <a:alpha val="90000"/>
                </a:srgbClr>
              </a:solidFill>
              <a:ln w="12700" cap="flat">
                <a:solidFill>
                  <a:schemeClr val="accent1"/>
                </a:solidFill>
                <a:prstDash val="solid"/>
                <a:miter lim="800000"/>
              </a:ln>
              <a:effectLst/>
            </p:spPr>
            <p:txBody>
              <a:bodyPr wrap="square" lIns="45718" tIns="45718" rIns="45718" bIns="45718" numCol="1" anchor="ctr">
                <a:noAutofit/>
              </a:bodyPr>
              <a:lstStyle/>
              <a:p>
                <a:pPr algn="ctr" defTabSz="1244600">
                  <a:lnSpc>
                    <a:spcPct val="90000"/>
                  </a:lnSpc>
                  <a:spcBef>
                    <a:spcPts val="1300"/>
                  </a:spcBef>
                  <a:defRPr sz="3200"/>
                </a:pPr>
              </a:p>
            </p:txBody>
          </p:sp>
          <p:sp>
            <p:nvSpPr>
              <p:cNvPr id="230" name="Each child comes with a unique set of experiences, abilities, interests and learning styles"/>
              <p:cNvSpPr txBox="1"/>
              <p:nvPr/>
            </p:nvSpPr>
            <p:spPr>
              <a:xfrm>
                <a:off x="108094" y="716284"/>
                <a:ext cx="4212379" cy="22580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06679" tIns="106679" rIns="106679" bIns="106679" numCol="1" anchor="ctr">
                <a:spAutoFit/>
              </a:bodyPr>
              <a:lstStyle>
                <a:lvl1pPr marL="228600" indent="-228600" algn="ctr" defTabSz="1244600">
                  <a:lnSpc>
                    <a:spcPct val="90000"/>
                  </a:lnSpc>
                  <a:spcBef>
                    <a:spcPts val="1100"/>
                  </a:spcBef>
                  <a:buSzPct val="100000"/>
                  <a:buFont typeface="Arial"/>
                  <a:buChar char="•"/>
                  <a:defRPr sz="2800"/>
                </a:lvl1pPr>
              </a:lstStyle>
              <a:p>
                <a:pPr/>
                <a:r>
                  <a:t>Each child comes with a unique set of experiences, abilities, interests and learning styles</a:t>
                </a:r>
              </a:p>
            </p:txBody>
          </p:sp>
        </p:grpSp>
        <p:sp>
          <p:nvSpPr>
            <p:cNvPr id="232" name="Rounded Rectangle"/>
            <p:cNvSpPr/>
            <p:nvPr/>
          </p:nvSpPr>
          <p:spPr>
            <a:xfrm>
              <a:off x="5141826" y="66949"/>
              <a:ext cx="4423066" cy="3707533"/>
            </a:xfrm>
            <a:prstGeom prst="roundRect">
              <a:avLst>
                <a:gd name="adj" fmla="val 10000"/>
              </a:avLst>
            </a:prstGeom>
            <a:solidFill>
              <a:schemeClr val="accent1"/>
            </a:solidFill>
            <a:ln w="12700" cap="flat">
              <a:solidFill>
                <a:srgbClr val="FFFFFF"/>
              </a:solidFill>
              <a:prstDash val="solid"/>
              <a:miter lim="800000"/>
            </a:ln>
            <a:effectLst/>
          </p:spPr>
          <p:txBody>
            <a:bodyPr wrap="square" lIns="45718" tIns="45718" rIns="45718" bIns="45718" numCol="1" anchor="t">
              <a:noAutofit/>
            </a:bodyPr>
            <a:lstStyle/>
            <a:p>
              <a:pPr>
                <a:lnSpc>
                  <a:spcPct val="90000"/>
                </a:lnSpc>
                <a:spcBef>
                  <a:spcPts val="1000"/>
                </a:spcBef>
                <a:defRPr sz="3200"/>
              </a:pPr>
            </a:p>
          </p:txBody>
        </p:sp>
        <p:grpSp>
          <p:nvGrpSpPr>
            <p:cNvPr id="235" name="Group"/>
            <p:cNvGrpSpPr/>
            <p:nvPr/>
          </p:nvGrpSpPr>
          <p:grpSpPr>
            <a:xfrm>
              <a:off x="5495108" y="402568"/>
              <a:ext cx="4423068" cy="3707534"/>
              <a:chOff x="0" y="0"/>
              <a:chExt cx="4423066" cy="3707532"/>
            </a:xfrm>
          </p:grpSpPr>
          <p:sp>
            <p:nvSpPr>
              <p:cNvPr id="233" name="Rounded Rectangle"/>
              <p:cNvSpPr/>
              <p:nvPr/>
            </p:nvSpPr>
            <p:spPr>
              <a:xfrm>
                <a:off x="-1" y="-1"/>
                <a:ext cx="4423068" cy="3707534"/>
              </a:xfrm>
              <a:prstGeom prst="roundRect">
                <a:avLst>
                  <a:gd name="adj" fmla="val 10000"/>
                </a:avLst>
              </a:prstGeom>
              <a:solidFill>
                <a:srgbClr val="FFFFFF">
                  <a:alpha val="90000"/>
                </a:srgbClr>
              </a:solidFill>
              <a:ln w="12700" cap="flat">
                <a:solidFill>
                  <a:schemeClr val="accent1"/>
                </a:solidFill>
                <a:prstDash val="solid"/>
                <a:miter lim="800000"/>
              </a:ln>
              <a:effectLst/>
            </p:spPr>
            <p:txBody>
              <a:bodyPr wrap="square" lIns="45718" tIns="45718" rIns="45718" bIns="45718" numCol="1" anchor="ctr">
                <a:noAutofit/>
              </a:bodyPr>
              <a:lstStyle/>
              <a:p>
                <a:pPr algn="ctr" defTabSz="1244600">
                  <a:lnSpc>
                    <a:spcPct val="90000"/>
                  </a:lnSpc>
                  <a:spcBef>
                    <a:spcPts val="1300"/>
                  </a:spcBef>
                  <a:defRPr sz="2800"/>
                </a:pPr>
              </a:p>
            </p:txBody>
          </p:sp>
          <p:sp>
            <p:nvSpPr>
              <p:cNvPr id="234" name="Each child comes from diverse family and community backgrounds, rich in culture and language"/>
              <p:cNvSpPr txBox="1"/>
              <p:nvPr/>
            </p:nvSpPr>
            <p:spPr>
              <a:xfrm>
                <a:off x="108590" y="724734"/>
                <a:ext cx="4205886" cy="22580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106679" tIns="106679" rIns="106679" bIns="106679" numCol="1" anchor="ctr">
                <a:spAutoFit/>
              </a:bodyPr>
              <a:lstStyle>
                <a:lvl1pPr marL="228600" indent="-228600" algn="ctr" defTabSz="1244600">
                  <a:lnSpc>
                    <a:spcPct val="90000"/>
                  </a:lnSpc>
                  <a:spcBef>
                    <a:spcPts val="1100"/>
                  </a:spcBef>
                  <a:buSzPct val="100000"/>
                  <a:buFont typeface="Arial"/>
                  <a:buChar char="•"/>
                  <a:defRPr sz="2800"/>
                </a:lvl1pPr>
              </a:lstStyle>
              <a:p>
                <a:pPr/>
                <a:r>
                  <a:t>Each child comes from diverse family and community backgrounds, rich in culture and language</a:t>
                </a:r>
              </a:p>
            </p:txBody>
          </p:sp>
        </p:grpSp>
      </p:grpSp>
      <p:pic>
        <p:nvPicPr>
          <p:cNvPr id="237"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0795000" y="5461000"/>
            <a:ext cx="1" cy="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4692" fill="hold"/>
                                        <p:tgtEl>
                                          <p:spTgt spid="237"/>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3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Title 1"/>
          <p:cNvSpPr txBox="1"/>
          <p:nvPr>
            <p:ph type="title"/>
          </p:nvPr>
        </p:nvSpPr>
        <p:spPr>
          <a:prstGeom prst="rect">
            <a:avLst/>
          </a:prstGeom>
        </p:spPr>
        <p:txBody>
          <a:bodyPr/>
          <a:lstStyle/>
          <a:p>
            <a:pPr/>
            <a:r>
              <a:t>Working together</a:t>
            </a:r>
          </a:p>
        </p:txBody>
      </p:sp>
      <p:sp>
        <p:nvSpPr>
          <p:cNvPr id="242" name="Content Placeholder 5"/>
          <p:cNvSpPr txBox="1"/>
          <p:nvPr/>
        </p:nvSpPr>
        <p:spPr>
          <a:xfrm>
            <a:off x="1428204" y="2342241"/>
            <a:ext cx="5090162" cy="358820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marL="228600" indent="-228600">
              <a:lnSpc>
                <a:spcPct val="150000"/>
              </a:lnSpc>
              <a:spcBef>
                <a:spcPts val="1000"/>
              </a:spcBef>
              <a:buSzPct val="100000"/>
              <a:buFont typeface="Calibri"/>
              <a:buChar char="✓"/>
              <a:defRPr sz="2800"/>
            </a:pPr>
            <a:r>
              <a:t> Get to know each other</a:t>
            </a:r>
          </a:p>
          <a:p>
            <a:pPr marL="228600" indent="-228600">
              <a:lnSpc>
                <a:spcPct val="150000"/>
              </a:lnSpc>
              <a:spcBef>
                <a:spcPts val="1000"/>
              </a:spcBef>
              <a:buSzPct val="100000"/>
              <a:buFont typeface="Calibri"/>
              <a:buChar char="✓"/>
              <a:defRPr sz="2800"/>
            </a:pPr>
            <a:r>
              <a:t> Share ideas and resources</a:t>
            </a:r>
          </a:p>
          <a:p>
            <a:pPr marL="228600" indent="-228600">
              <a:lnSpc>
                <a:spcPct val="150000"/>
              </a:lnSpc>
              <a:spcBef>
                <a:spcPts val="1000"/>
              </a:spcBef>
              <a:buSzPct val="100000"/>
              <a:buFont typeface="Calibri"/>
              <a:buChar char="✓"/>
              <a:defRPr sz="2800"/>
            </a:pPr>
            <a:r>
              <a:t> Work as a team to teach the same skill at the same time</a:t>
            </a:r>
          </a:p>
        </p:txBody>
      </p:sp>
      <p:pic>
        <p:nvPicPr>
          <p:cNvPr id="243" name="Picture 4" descr="Picture 4"/>
          <p:cNvPicPr>
            <a:picLocks noChangeAspect="1"/>
          </p:cNvPicPr>
          <p:nvPr/>
        </p:nvPicPr>
        <p:blipFill>
          <a:blip r:embed="rId3">
            <a:extLst/>
          </a:blip>
          <a:stretch>
            <a:fillRect/>
          </a:stretch>
        </p:blipFill>
        <p:spPr>
          <a:xfrm>
            <a:off x="6901543" y="2039029"/>
            <a:ext cx="4187970" cy="3461886"/>
          </a:xfrm>
          <a:prstGeom prst="rect">
            <a:avLst/>
          </a:prstGeom>
          <a:ln w="12700">
            <a:miter lim="400000"/>
          </a:ln>
        </p:spPr>
      </p:pic>
      <p:pic>
        <p:nvPicPr>
          <p:cNvPr id="244" name="Audio Recording.m4a" descr="Audio Recording.m4a"/>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10795000" y="5461000"/>
            <a:ext cx="1" cy="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32880" fill="hold"/>
                                        <p:tgtEl>
                                          <p:spTgt spid="244"/>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4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Rectangle 72"/>
          <p:cNvSpPr/>
          <p:nvPr/>
        </p:nvSpPr>
        <p:spPr>
          <a:xfrm>
            <a:off x="1522" y="0"/>
            <a:ext cx="12188956" cy="6858000"/>
          </a:xfrm>
          <a:prstGeom prst="rect">
            <a:avLst/>
          </a:prstGeom>
          <a:solidFill>
            <a:srgbClr val="FFFFFF"/>
          </a:solidFill>
          <a:ln w="12700">
            <a:miter lim="400000"/>
          </a:ln>
        </p:spPr>
        <p:txBody>
          <a:bodyPr lIns="45718" tIns="45718" rIns="45718" bIns="45718" anchor="ctr"/>
          <a:lstStyle/>
          <a:p>
            <a:pPr algn="ctr">
              <a:defRPr>
                <a:solidFill>
                  <a:srgbClr val="FFFFFF"/>
                </a:solidFill>
              </a:defRPr>
            </a:pPr>
          </a:p>
        </p:txBody>
      </p:sp>
      <p:sp>
        <p:nvSpPr>
          <p:cNvPr id="249" name="Title 1"/>
          <p:cNvSpPr txBox="1"/>
          <p:nvPr>
            <p:ph type="title"/>
          </p:nvPr>
        </p:nvSpPr>
        <p:spPr>
          <a:xfrm>
            <a:off x="640080" y="333827"/>
            <a:ext cx="7081519" cy="1332727"/>
          </a:xfrm>
          <a:prstGeom prst="rect">
            <a:avLst/>
          </a:prstGeom>
        </p:spPr>
        <p:txBody>
          <a:bodyPr anchor="b"/>
          <a:lstStyle>
            <a:lvl1pPr>
              <a:defRPr sz="3600"/>
            </a:lvl1pPr>
          </a:lstStyle>
          <a:p>
            <a:pPr/>
            <a:r>
              <a:t>What are the first steps when helping children learn social skills?</a:t>
            </a:r>
          </a:p>
        </p:txBody>
      </p:sp>
      <p:sp>
        <p:nvSpPr>
          <p:cNvPr id="250" name="Content Placeholder 2"/>
          <p:cNvSpPr txBox="1"/>
          <p:nvPr>
            <p:ph type="body" sz="half" idx="1"/>
          </p:nvPr>
        </p:nvSpPr>
        <p:spPr>
          <a:xfrm>
            <a:off x="1104537" y="2220198"/>
            <a:ext cx="4636955" cy="3876246"/>
          </a:xfrm>
          <a:prstGeom prst="rect">
            <a:avLst/>
          </a:prstGeom>
        </p:spPr>
        <p:txBody>
          <a:bodyPr/>
          <a:lstStyle/>
          <a:p>
            <a:pPr>
              <a:lnSpc>
                <a:spcPct val="81000"/>
              </a:lnSpc>
              <a:buFont typeface="Calibri"/>
              <a:buChar char="✓"/>
            </a:pPr>
            <a:r>
              <a:t> Consider their current skills</a:t>
            </a:r>
          </a:p>
          <a:p>
            <a:pPr>
              <a:lnSpc>
                <a:spcPct val="81000"/>
              </a:lnSpc>
              <a:buFont typeface="Calibri"/>
              <a:buChar char="✓"/>
            </a:pPr>
            <a:r>
              <a:t> Give positive messages </a:t>
            </a:r>
          </a:p>
          <a:p>
            <a:pPr>
              <a:lnSpc>
                <a:spcPct val="81000"/>
              </a:lnSpc>
              <a:buFont typeface="Calibri"/>
              <a:buChar char="✓"/>
            </a:pPr>
            <a:r>
              <a:t> Be a positive role model</a:t>
            </a:r>
          </a:p>
          <a:p>
            <a:pPr>
              <a:lnSpc>
                <a:spcPct val="81000"/>
              </a:lnSpc>
              <a:buFont typeface="Calibri"/>
              <a:buChar char="✓"/>
            </a:pPr>
            <a:r>
              <a:t> Set up your environment for success</a:t>
            </a:r>
          </a:p>
          <a:p>
            <a:pPr>
              <a:lnSpc>
                <a:spcPct val="81000"/>
              </a:lnSpc>
              <a:buFont typeface="Calibri"/>
              <a:buChar char="✓"/>
            </a:pPr>
            <a:r>
              <a:t> Respect their comfort level</a:t>
            </a:r>
          </a:p>
          <a:p>
            <a:pPr>
              <a:lnSpc>
                <a:spcPct val="81000"/>
              </a:lnSpc>
              <a:buFont typeface="Calibri"/>
              <a:buChar char="✓"/>
            </a:pPr>
            <a:r>
              <a:t> Focus on having fun!</a:t>
            </a:r>
          </a:p>
        </p:txBody>
      </p:sp>
      <p:pic>
        <p:nvPicPr>
          <p:cNvPr id="251" name="Picture 4" descr="Picture 4"/>
          <p:cNvPicPr>
            <a:picLocks noChangeAspect="1"/>
          </p:cNvPicPr>
          <p:nvPr/>
        </p:nvPicPr>
        <p:blipFill>
          <a:blip r:embed="rId3">
            <a:extLst/>
          </a:blip>
          <a:srcRect l="14433" t="0" r="18610" b="0"/>
          <a:stretch>
            <a:fillRect/>
          </a:stretch>
        </p:blipFill>
        <p:spPr>
          <a:xfrm>
            <a:off x="6773073" y="1458639"/>
            <a:ext cx="5415802" cy="5399309"/>
          </a:xfrm>
          <a:custGeom>
            <a:avLst/>
            <a:gdLst/>
            <a:ahLst/>
            <a:cxnLst>
              <a:cxn ang="0">
                <a:pos x="wd2" y="hd2"/>
              </a:cxn>
              <a:cxn ang="5400000">
                <a:pos x="wd2" y="hd2"/>
              </a:cxn>
              <a:cxn ang="10800000">
                <a:pos x="wd2" y="hd2"/>
              </a:cxn>
              <a:cxn ang="16200000">
                <a:pos x="wd2" y="hd2"/>
              </a:cxn>
            </a:cxnLst>
            <a:rect l="0" t="0" r="r" b="b"/>
            <a:pathLst>
              <a:path w="21555" h="21600" fill="norm" stroke="1" extrusionOk="0">
                <a:moveTo>
                  <a:pt x="3456" y="0"/>
                </a:moveTo>
                <a:lnTo>
                  <a:pt x="3120" y="619"/>
                </a:lnTo>
                <a:cubicBezTo>
                  <a:pt x="2508" y="1805"/>
                  <a:pt x="1995" y="3042"/>
                  <a:pt x="1556" y="4318"/>
                </a:cubicBezTo>
                <a:cubicBezTo>
                  <a:pt x="872" y="6322"/>
                  <a:pt x="400" y="8391"/>
                  <a:pt x="147" y="10493"/>
                </a:cubicBezTo>
                <a:cubicBezTo>
                  <a:pt x="15" y="11568"/>
                  <a:pt x="-45" y="12642"/>
                  <a:pt x="38" y="13724"/>
                </a:cubicBezTo>
                <a:cubicBezTo>
                  <a:pt x="137" y="14988"/>
                  <a:pt x="286" y="16246"/>
                  <a:pt x="537" y="17490"/>
                </a:cubicBezTo>
                <a:cubicBezTo>
                  <a:pt x="815" y="18863"/>
                  <a:pt x="1193" y="20202"/>
                  <a:pt x="1692" y="21505"/>
                </a:cubicBezTo>
                <a:lnTo>
                  <a:pt x="1730" y="21600"/>
                </a:lnTo>
                <a:lnTo>
                  <a:pt x="1896" y="21600"/>
                </a:lnTo>
                <a:lnTo>
                  <a:pt x="1873" y="21548"/>
                </a:lnTo>
                <a:cubicBezTo>
                  <a:pt x="1597" y="20831"/>
                  <a:pt x="1358" y="20097"/>
                  <a:pt x="1147" y="19347"/>
                </a:cubicBezTo>
                <a:cubicBezTo>
                  <a:pt x="964" y="18694"/>
                  <a:pt x="828" y="18026"/>
                  <a:pt x="671" y="17366"/>
                </a:cubicBezTo>
                <a:cubicBezTo>
                  <a:pt x="667" y="17331"/>
                  <a:pt x="665" y="17296"/>
                  <a:pt x="665" y="17261"/>
                </a:cubicBezTo>
                <a:cubicBezTo>
                  <a:pt x="780" y="17662"/>
                  <a:pt x="870" y="18014"/>
                  <a:pt x="979" y="18363"/>
                </a:cubicBezTo>
                <a:cubicBezTo>
                  <a:pt x="1262" y="19270"/>
                  <a:pt x="1591" y="20152"/>
                  <a:pt x="1962" y="21008"/>
                </a:cubicBezTo>
                <a:lnTo>
                  <a:pt x="2235" y="21600"/>
                </a:lnTo>
                <a:lnTo>
                  <a:pt x="21555" y="21600"/>
                </a:lnTo>
                <a:lnTo>
                  <a:pt x="21555" y="0"/>
                </a:lnTo>
                <a:lnTo>
                  <a:pt x="3848" y="0"/>
                </a:lnTo>
                <a:lnTo>
                  <a:pt x="3545" y="468"/>
                </a:lnTo>
                <a:cubicBezTo>
                  <a:pt x="3132" y="1151"/>
                  <a:pt x="2758" y="1857"/>
                  <a:pt x="2417" y="2583"/>
                </a:cubicBezTo>
                <a:cubicBezTo>
                  <a:pt x="2400" y="2626"/>
                  <a:pt x="2371" y="2662"/>
                  <a:pt x="2335" y="2691"/>
                </a:cubicBezTo>
                <a:cubicBezTo>
                  <a:pt x="2381" y="2582"/>
                  <a:pt x="2427" y="2472"/>
                  <a:pt x="2474" y="2362"/>
                </a:cubicBezTo>
                <a:cubicBezTo>
                  <a:pt x="2665" y="1917"/>
                  <a:pt x="2867" y="1477"/>
                  <a:pt x="3082" y="1045"/>
                </a:cubicBezTo>
                <a:lnTo>
                  <a:pt x="3638" y="0"/>
                </a:lnTo>
                <a:lnTo>
                  <a:pt x="3456" y="0"/>
                </a:lnTo>
                <a:close/>
              </a:path>
            </a:pathLst>
          </a:custGeom>
          <a:ln w="12700">
            <a:miter lim="400000"/>
          </a:ln>
        </p:spPr>
      </p:pic>
      <p:pic>
        <p:nvPicPr>
          <p:cNvPr id="252" name="Audio Recording.m4a" descr="Audio Recording.m4a"/>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10795000" y="54610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63813" fill="hold"/>
                                        <p:tgtEl>
                                          <p:spTgt spid="252"/>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5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 name="Rectangle 9"/>
          <p:cNvSpPr/>
          <p:nvPr/>
        </p:nvSpPr>
        <p:spPr>
          <a:xfrm>
            <a:off x="-3" y="0"/>
            <a:ext cx="12192003" cy="6858000"/>
          </a:xfrm>
          <a:prstGeom prst="rect">
            <a:avLst/>
          </a:prstGeom>
          <a:solidFill>
            <a:srgbClr val="FFFFFF"/>
          </a:solidFill>
          <a:ln w="12700">
            <a:miter lim="400000"/>
          </a:ln>
        </p:spPr>
        <p:txBody>
          <a:bodyPr lIns="45718" tIns="45718" rIns="45718" bIns="45718" anchor="ctr"/>
          <a:lstStyle/>
          <a:p>
            <a:pPr algn="ctr">
              <a:defRPr>
                <a:solidFill>
                  <a:srgbClr val="FFFFFF"/>
                </a:solidFill>
              </a:defRPr>
            </a:pPr>
          </a:p>
        </p:txBody>
      </p:sp>
      <p:sp>
        <p:nvSpPr>
          <p:cNvPr id="257" name="Rectangle 11"/>
          <p:cNvSpPr/>
          <p:nvPr/>
        </p:nvSpPr>
        <p:spPr>
          <a:xfrm>
            <a:off x="-3047" y="0"/>
            <a:ext cx="12192003" cy="6858000"/>
          </a:xfrm>
          <a:prstGeom prst="rect">
            <a:avLst/>
          </a:prstGeom>
          <a:solidFill>
            <a:srgbClr val="FFFFFF"/>
          </a:solidFill>
          <a:ln w="12700">
            <a:miter lim="400000"/>
          </a:ln>
        </p:spPr>
        <p:txBody>
          <a:bodyPr lIns="45718" tIns="45718" rIns="45718" bIns="45718" anchor="ctr"/>
          <a:lstStyle/>
          <a:p>
            <a:pPr algn="ctr">
              <a:defRPr>
                <a:solidFill>
                  <a:srgbClr val="FFFFFF"/>
                </a:solidFill>
              </a:defRPr>
            </a:pPr>
          </a:p>
        </p:txBody>
      </p:sp>
      <p:grpSp>
        <p:nvGrpSpPr>
          <p:cNvPr id="262" name="Group 13"/>
          <p:cNvGrpSpPr/>
          <p:nvPr/>
        </p:nvGrpSpPr>
        <p:grpSpPr>
          <a:xfrm>
            <a:off x="-6097" y="1"/>
            <a:ext cx="2174337" cy="2514952"/>
            <a:chOff x="0" y="0"/>
            <a:chExt cx="2174335" cy="2514950"/>
          </a:xfrm>
        </p:grpSpPr>
        <p:sp>
          <p:nvSpPr>
            <p:cNvPr id="258" name="Freeform: Shape 14"/>
            <p:cNvSpPr/>
            <p:nvPr/>
          </p:nvSpPr>
          <p:spPr>
            <a:xfrm flipH="1" rot="16200000">
              <a:off x="-168230" y="172384"/>
              <a:ext cx="2514950" cy="21701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80" y="0"/>
                  </a:moveTo>
                  <a:lnTo>
                    <a:pt x="21600" y="0"/>
                  </a:lnTo>
                  <a:lnTo>
                    <a:pt x="21577" y="123"/>
                  </a:lnTo>
                  <a:cubicBezTo>
                    <a:pt x="21315" y="1325"/>
                    <a:pt x="20978" y="2511"/>
                    <a:pt x="20569" y="3669"/>
                  </a:cubicBezTo>
                  <a:cubicBezTo>
                    <a:pt x="20296" y="4441"/>
                    <a:pt x="20000" y="5206"/>
                    <a:pt x="19666" y="5953"/>
                  </a:cubicBezTo>
                  <a:cubicBezTo>
                    <a:pt x="19337" y="6702"/>
                    <a:pt x="18974" y="7436"/>
                    <a:pt x="18584" y="8152"/>
                  </a:cubicBezTo>
                  <a:cubicBezTo>
                    <a:pt x="17801" y="9585"/>
                    <a:pt x="16908" y="10954"/>
                    <a:pt x="15908" y="12232"/>
                  </a:cubicBezTo>
                  <a:cubicBezTo>
                    <a:pt x="15406" y="12868"/>
                    <a:pt x="14882" y="13486"/>
                    <a:pt x="14328" y="14072"/>
                  </a:cubicBezTo>
                  <a:cubicBezTo>
                    <a:pt x="14190" y="14220"/>
                    <a:pt x="14052" y="14366"/>
                    <a:pt x="13909" y="14509"/>
                  </a:cubicBezTo>
                  <a:cubicBezTo>
                    <a:pt x="13768" y="14652"/>
                    <a:pt x="13629" y="14799"/>
                    <a:pt x="13483" y="14937"/>
                  </a:cubicBezTo>
                  <a:cubicBezTo>
                    <a:pt x="13195" y="15217"/>
                    <a:pt x="12899" y="15489"/>
                    <a:pt x="12601" y="15758"/>
                  </a:cubicBezTo>
                  <a:cubicBezTo>
                    <a:pt x="11403" y="16828"/>
                    <a:pt x="10110" y="17775"/>
                    <a:pt x="8747" y="18588"/>
                  </a:cubicBezTo>
                  <a:cubicBezTo>
                    <a:pt x="6703" y="19808"/>
                    <a:pt x="4488" y="20711"/>
                    <a:pt x="2197" y="21230"/>
                  </a:cubicBezTo>
                  <a:lnTo>
                    <a:pt x="0" y="21600"/>
                  </a:lnTo>
                  <a:lnTo>
                    <a:pt x="0" y="19310"/>
                  </a:lnTo>
                  <a:lnTo>
                    <a:pt x="1732" y="18939"/>
                  </a:lnTo>
                  <a:cubicBezTo>
                    <a:pt x="2424" y="18754"/>
                    <a:pt x="3110" y="18543"/>
                    <a:pt x="3787" y="18298"/>
                  </a:cubicBezTo>
                  <a:cubicBezTo>
                    <a:pt x="4465" y="18055"/>
                    <a:pt x="5134" y="17782"/>
                    <a:pt x="5794" y="17481"/>
                  </a:cubicBezTo>
                  <a:cubicBezTo>
                    <a:pt x="6452" y="17179"/>
                    <a:pt x="7102" y="16849"/>
                    <a:pt x="7740" y="16494"/>
                  </a:cubicBezTo>
                  <a:cubicBezTo>
                    <a:pt x="9017" y="15783"/>
                    <a:pt x="10251" y="14973"/>
                    <a:pt x="11431" y="14068"/>
                  </a:cubicBezTo>
                  <a:cubicBezTo>
                    <a:pt x="11725" y="13840"/>
                    <a:pt x="12018" y="13610"/>
                    <a:pt x="12304" y="13369"/>
                  </a:cubicBezTo>
                  <a:cubicBezTo>
                    <a:pt x="12449" y="13251"/>
                    <a:pt x="12590" y="13129"/>
                    <a:pt x="12733" y="13008"/>
                  </a:cubicBezTo>
                  <a:cubicBezTo>
                    <a:pt x="12876" y="12888"/>
                    <a:pt x="13017" y="12764"/>
                    <a:pt x="13156" y="12638"/>
                  </a:cubicBezTo>
                  <a:cubicBezTo>
                    <a:pt x="13716" y="12136"/>
                    <a:pt x="14263" y="11616"/>
                    <a:pt x="14790" y="11069"/>
                  </a:cubicBezTo>
                  <a:cubicBezTo>
                    <a:pt x="15846" y="9978"/>
                    <a:pt x="16825" y="8788"/>
                    <a:pt x="17705" y="7508"/>
                  </a:cubicBezTo>
                  <a:cubicBezTo>
                    <a:pt x="18145" y="6868"/>
                    <a:pt x="18561" y="6206"/>
                    <a:pt x="18948" y="5522"/>
                  </a:cubicBezTo>
                  <a:cubicBezTo>
                    <a:pt x="19329" y="4835"/>
                    <a:pt x="19689" y="4131"/>
                    <a:pt x="20007" y="3403"/>
                  </a:cubicBezTo>
                  <a:cubicBezTo>
                    <a:pt x="20089" y="3222"/>
                    <a:pt x="20166" y="3038"/>
                    <a:pt x="20241" y="2855"/>
                  </a:cubicBezTo>
                  <a:lnTo>
                    <a:pt x="20355" y="2578"/>
                  </a:lnTo>
                  <a:lnTo>
                    <a:pt x="20464" y="2299"/>
                  </a:lnTo>
                  <a:cubicBezTo>
                    <a:pt x="20534" y="2113"/>
                    <a:pt x="20606" y="1927"/>
                    <a:pt x="20670" y="1737"/>
                  </a:cubicBezTo>
                  <a:cubicBezTo>
                    <a:pt x="20735" y="1547"/>
                    <a:pt x="20806" y="1360"/>
                    <a:pt x="20864" y="1168"/>
                  </a:cubicBezTo>
                  <a:close/>
                </a:path>
              </a:pathLst>
            </a:custGeom>
            <a:gradFill flip="none" rotWithShape="1">
              <a:gsLst>
                <a:gs pos="2000">
                  <a:srgbClr val="FFFFFF">
                    <a:alpha val="10000"/>
                  </a:srgbClr>
                </a:gs>
                <a:gs pos="16000">
                  <a:schemeClr val="accent6">
                    <a:alpha val="10000"/>
                  </a:schemeClr>
                </a:gs>
                <a:gs pos="85000">
                  <a:schemeClr val="accent1">
                    <a:alpha val="10000"/>
                  </a:schemeClr>
                </a:gs>
                <a:gs pos="100000">
                  <a:srgbClr val="FFFFFF">
                    <a:alpha val="10000"/>
                  </a:srgbClr>
                </a:gs>
              </a:gsLst>
              <a:lin ang="12000000" scaled="0"/>
            </a:gradFill>
            <a:ln w="12700" cap="flat">
              <a:noFill/>
              <a:miter lim="400000"/>
            </a:ln>
            <a:effectLst/>
          </p:spPr>
          <p:txBody>
            <a:bodyPr wrap="square" lIns="45718" tIns="45718" rIns="45718" bIns="45718" numCol="1" anchor="ctr">
              <a:noAutofit/>
            </a:bodyPr>
            <a:lstStyle/>
            <a:p>
              <a:pPr algn="ctr">
                <a:defRPr>
                  <a:solidFill>
                    <a:srgbClr val="FFFFFF"/>
                  </a:solidFill>
                </a:defRPr>
              </a:pPr>
            </a:p>
          </p:txBody>
        </p:sp>
        <p:sp>
          <p:nvSpPr>
            <p:cNvPr id="259" name="Freeform: Shape 15"/>
            <p:cNvSpPr/>
            <p:nvPr/>
          </p:nvSpPr>
          <p:spPr>
            <a:xfrm flipH="1" rot="16200000">
              <a:off x="-272584" y="272582"/>
              <a:ext cx="2493064" cy="1947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435" y="0"/>
                  </a:moveTo>
                  <a:lnTo>
                    <a:pt x="21600" y="0"/>
                  </a:lnTo>
                  <a:lnTo>
                    <a:pt x="21100" y="1976"/>
                  </a:lnTo>
                  <a:cubicBezTo>
                    <a:pt x="18092" y="11885"/>
                    <a:pt x="9788" y="19495"/>
                    <a:pt x="806" y="21467"/>
                  </a:cubicBezTo>
                  <a:lnTo>
                    <a:pt x="0" y="21600"/>
                  </a:lnTo>
                  <a:lnTo>
                    <a:pt x="0" y="15577"/>
                  </a:lnTo>
                  <a:lnTo>
                    <a:pt x="151" y="15551"/>
                  </a:lnTo>
                  <a:cubicBezTo>
                    <a:pt x="1453" y="15248"/>
                    <a:pt x="2756" y="14797"/>
                    <a:pt x="4022" y="14207"/>
                  </a:cubicBezTo>
                  <a:cubicBezTo>
                    <a:pt x="6528" y="13041"/>
                    <a:pt x="8914" y="11326"/>
                    <a:pt x="10922" y="9246"/>
                  </a:cubicBezTo>
                  <a:cubicBezTo>
                    <a:pt x="12926" y="7170"/>
                    <a:pt x="14566" y="4713"/>
                    <a:pt x="15664" y="2143"/>
                  </a:cubicBezTo>
                  <a:cubicBezTo>
                    <a:pt x="15875" y="1648"/>
                    <a:pt x="16067" y="1149"/>
                    <a:pt x="16240" y="647"/>
                  </a:cubicBezTo>
                  <a:close/>
                </a:path>
              </a:pathLst>
            </a:custGeom>
            <a:gradFill flip="none" rotWithShape="1">
              <a:gsLst>
                <a:gs pos="2000">
                  <a:srgbClr val="FFFFFF">
                    <a:alpha val="10000"/>
                  </a:srgbClr>
                </a:gs>
                <a:gs pos="16000">
                  <a:schemeClr val="accent6">
                    <a:alpha val="10000"/>
                  </a:schemeClr>
                </a:gs>
                <a:gs pos="85000">
                  <a:schemeClr val="accent1">
                    <a:alpha val="10000"/>
                  </a:schemeClr>
                </a:gs>
                <a:gs pos="100000">
                  <a:srgbClr val="FFFFFF">
                    <a:alpha val="10000"/>
                  </a:srgbClr>
                </a:gs>
              </a:gsLst>
              <a:lin ang="12000000" scaled="0"/>
            </a:gradFill>
            <a:ln w="12700" cap="flat">
              <a:noFill/>
              <a:miter lim="400000"/>
            </a:ln>
            <a:effectLst/>
          </p:spPr>
          <p:txBody>
            <a:bodyPr wrap="square" lIns="45718" tIns="45718" rIns="45718" bIns="45718" numCol="1" anchor="ctr">
              <a:noAutofit/>
            </a:bodyPr>
            <a:lstStyle/>
            <a:p>
              <a:pPr algn="ctr">
                <a:defRPr>
                  <a:solidFill>
                    <a:srgbClr val="FFFFFF"/>
                  </a:solidFill>
                </a:defRPr>
              </a:pPr>
            </a:p>
          </p:txBody>
        </p:sp>
        <p:sp>
          <p:nvSpPr>
            <p:cNvPr id="260" name="Freeform: Shape 16"/>
            <p:cNvSpPr/>
            <p:nvPr/>
          </p:nvSpPr>
          <p:spPr>
            <a:xfrm flipH="1" rot="16200000">
              <a:off x="-260040" y="264192"/>
              <a:ext cx="2501092" cy="19727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025" y="0"/>
                  </a:moveTo>
                  <a:lnTo>
                    <a:pt x="21600" y="0"/>
                  </a:lnTo>
                  <a:lnTo>
                    <a:pt x="21193" y="1838"/>
                  </a:lnTo>
                  <a:cubicBezTo>
                    <a:pt x="20965" y="2673"/>
                    <a:pt x="20698" y="3494"/>
                    <a:pt x="20391" y="4293"/>
                  </a:cubicBezTo>
                  <a:cubicBezTo>
                    <a:pt x="19159" y="7489"/>
                    <a:pt x="17374" y="10350"/>
                    <a:pt x="15271" y="12785"/>
                  </a:cubicBezTo>
                  <a:cubicBezTo>
                    <a:pt x="14217" y="14003"/>
                    <a:pt x="13079" y="15114"/>
                    <a:pt x="11876" y="16112"/>
                  </a:cubicBezTo>
                  <a:cubicBezTo>
                    <a:pt x="10672" y="17109"/>
                    <a:pt x="9404" y="17997"/>
                    <a:pt x="8081" y="18753"/>
                  </a:cubicBezTo>
                  <a:cubicBezTo>
                    <a:pt x="6094" y="19879"/>
                    <a:pt x="3993" y="20719"/>
                    <a:pt x="1834" y="21245"/>
                  </a:cubicBezTo>
                  <a:lnTo>
                    <a:pt x="0" y="21600"/>
                  </a:lnTo>
                  <a:lnTo>
                    <a:pt x="0" y="18966"/>
                  </a:lnTo>
                  <a:lnTo>
                    <a:pt x="1392" y="18686"/>
                  </a:lnTo>
                  <a:cubicBezTo>
                    <a:pt x="2052" y="18520"/>
                    <a:pt x="2707" y="18321"/>
                    <a:pt x="3355" y="18091"/>
                  </a:cubicBezTo>
                  <a:cubicBezTo>
                    <a:pt x="4651" y="17635"/>
                    <a:pt x="5915" y="17043"/>
                    <a:pt x="7140" y="16358"/>
                  </a:cubicBezTo>
                  <a:cubicBezTo>
                    <a:pt x="9597" y="15002"/>
                    <a:pt x="11891" y="13204"/>
                    <a:pt x="13903" y="11032"/>
                  </a:cubicBezTo>
                  <a:cubicBezTo>
                    <a:pt x="14906" y="9943"/>
                    <a:pt x="15835" y="8754"/>
                    <a:pt x="16668" y="7478"/>
                  </a:cubicBezTo>
                  <a:cubicBezTo>
                    <a:pt x="17502" y="6203"/>
                    <a:pt x="18238" y="4836"/>
                    <a:pt x="18854" y="3396"/>
                  </a:cubicBezTo>
                  <a:cubicBezTo>
                    <a:pt x="19162" y="2676"/>
                    <a:pt x="19444" y="1940"/>
                    <a:pt x="19693" y="1187"/>
                  </a:cubicBezTo>
                  <a:close/>
                </a:path>
              </a:pathLst>
            </a:custGeom>
            <a:gradFill flip="none" rotWithShape="1">
              <a:gsLst>
                <a:gs pos="2000">
                  <a:srgbClr val="FFFFFF">
                    <a:alpha val="10000"/>
                  </a:srgbClr>
                </a:gs>
                <a:gs pos="16000">
                  <a:schemeClr val="accent6">
                    <a:alpha val="10000"/>
                  </a:schemeClr>
                </a:gs>
                <a:gs pos="85000">
                  <a:schemeClr val="accent1">
                    <a:alpha val="10000"/>
                  </a:schemeClr>
                </a:gs>
                <a:gs pos="100000">
                  <a:srgbClr val="FFFFFF">
                    <a:alpha val="10000"/>
                  </a:srgbClr>
                </a:gs>
              </a:gsLst>
              <a:lin ang="12000000" scaled="0"/>
            </a:gradFill>
            <a:ln w="12700" cap="flat">
              <a:noFill/>
              <a:miter lim="400000"/>
            </a:ln>
            <a:effectLst/>
          </p:spPr>
          <p:txBody>
            <a:bodyPr wrap="square" lIns="45718" tIns="45718" rIns="45718" bIns="45718" numCol="1" anchor="ctr">
              <a:noAutofit/>
            </a:bodyPr>
            <a:lstStyle/>
            <a:p>
              <a:pPr algn="ctr">
                <a:defRPr sz="800">
                  <a:solidFill>
                    <a:srgbClr val="FFFFFF"/>
                  </a:solidFill>
                </a:defRPr>
              </a:pPr>
            </a:p>
          </p:txBody>
        </p:sp>
        <p:sp>
          <p:nvSpPr>
            <p:cNvPr id="261" name="Freeform: Shape 17"/>
            <p:cNvSpPr/>
            <p:nvPr/>
          </p:nvSpPr>
          <p:spPr>
            <a:xfrm flipH="1" rot="16200000">
              <a:off x="-269568" y="274331"/>
              <a:ext cx="2491110" cy="19436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302" y="0"/>
                  </a:moveTo>
                  <a:lnTo>
                    <a:pt x="21600" y="0"/>
                  </a:lnTo>
                  <a:lnTo>
                    <a:pt x="21111" y="1934"/>
                  </a:lnTo>
                  <a:cubicBezTo>
                    <a:pt x="18101" y="11865"/>
                    <a:pt x="9790" y="19491"/>
                    <a:pt x="802" y="21467"/>
                  </a:cubicBezTo>
                  <a:lnTo>
                    <a:pt x="0" y="21600"/>
                  </a:lnTo>
                  <a:lnTo>
                    <a:pt x="0" y="16575"/>
                  </a:lnTo>
                  <a:lnTo>
                    <a:pt x="296" y="16523"/>
                  </a:lnTo>
                  <a:cubicBezTo>
                    <a:pt x="1639" y="16211"/>
                    <a:pt x="2982" y="15742"/>
                    <a:pt x="4314" y="15120"/>
                  </a:cubicBezTo>
                  <a:cubicBezTo>
                    <a:pt x="6909" y="13912"/>
                    <a:pt x="9379" y="12133"/>
                    <a:pt x="11459" y="9976"/>
                  </a:cubicBezTo>
                  <a:cubicBezTo>
                    <a:pt x="13575" y="7781"/>
                    <a:pt x="15238" y="5285"/>
                    <a:pt x="16401" y="2557"/>
                  </a:cubicBezTo>
                  <a:cubicBezTo>
                    <a:pt x="16624" y="2034"/>
                    <a:pt x="16826" y="1507"/>
                    <a:pt x="17008" y="977"/>
                  </a:cubicBezTo>
                  <a:close/>
                </a:path>
              </a:pathLst>
            </a:custGeom>
            <a:gradFill flip="none" rotWithShape="1">
              <a:gsLst>
                <a:gs pos="2000">
                  <a:srgbClr val="FFFFFF">
                    <a:alpha val="10000"/>
                  </a:srgbClr>
                </a:gs>
                <a:gs pos="16000">
                  <a:schemeClr val="accent6">
                    <a:alpha val="10000"/>
                  </a:schemeClr>
                </a:gs>
                <a:gs pos="85000">
                  <a:schemeClr val="accent1">
                    <a:alpha val="10000"/>
                  </a:schemeClr>
                </a:gs>
                <a:gs pos="100000">
                  <a:srgbClr val="FFFFFF">
                    <a:alpha val="10000"/>
                  </a:srgbClr>
                </a:gs>
              </a:gsLst>
              <a:lin ang="12000000" scaled="0"/>
            </a:gradFill>
            <a:ln w="12700" cap="flat">
              <a:noFill/>
              <a:miter lim="400000"/>
            </a:ln>
            <a:effectLst/>
          </p:spPr>
          <p:txBody>
            <a:bodyPr wrap="square" lIns="45718" tIns="45718" rIns="45718" bIns="45718" numCol="1" anchor="ctr">
              <a:noAutofit/>
            </a:bodyPr>
            <a:lstStyle/>
            <a:p>
              <a:pPr algn="ctr">
                <a:defRPr>
                  <a:solidFill>
                    <a:srgbClr val="FFFFFF"/>
                  </a:solidFill>
                </a:defRPr>
              </a:pPr>
            </a:p>
          </p:txBody>
        </p:sp>
      </p:grpSp>
      <p:grpSp>
        <p:nvGrpSpPr>
          <p:cNvPr id="267" name="Group 19"/>
          <p:cNvGrpSpPr/>
          <p:nvPr/>
        </p:nvGrpSpPr>
        <p:grpSpPr>
          <a:xfrm>
            <a:off x="9130553" y="4560773"/>
            <a:ext cx="3061449" cy="2297229"/>
            <a:chOff x="-1" y="43"/>
            <a:chExt cx="3061448" cy="2297227"/>
          </a:xfrm>
        </p:grpSpPr>
        <p:sp>
          <p:nvSpPr>
            <p:cNvPr id="263" name="Freeform: Shape 20"/>
            <p:cNvSpPr/>
            <p:nvPr/>
          </p:nvSpPr>
          <p:spPr>
            <a:xfrm rot="10800000">
              <a:off x="13455" y="177698"/>
              <a:ext cx="3047505" cy="21195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133" y="0"/>
                  </a:moveTo>
                  <a:lnTo>
                    <a:pt x="21600" y="0"/>
                  </a:lnTo>
                  <a:lnTo>
                    <a:pt x="21518" y="1744"/>
                  </a:lnTo>
                  <a:cubicBezTo>
                    <a:pt x="20473" y="12897"/>
                    <a:pt x="11841" y="21600"/>
                    <a:pt x="3324" y="21600"/>
                  </a:cubicBezTo>
                  <a:cubicBezTo>
                    <a:pt x="2266" y="21600"/>
                    <a:pt x="1257" y="21464"/>
                    <a:pt x="302" y="21204"/>
                  </a:cubicBezTo>
                  <a:lnTo>
                    <a:pt x="0" y="21107"/>
                  </a:lnTo>
                  <a:lnTo>
                    <a:pt x="0" y="16237"/>
                  </a:lnTo>
                  <a:lnTo>
                    <a:pt x="904" y="16565"/>
                  </a:lnTo>
                  <a:cubicBezTo>
                    <a:pt x="1673" y="16782"/>
                    <a:pt x="2481" y="16891"/>
                    <a:pt x="3324" y="16891"/>
                  </a:cubicBezTo>
                  <a:cubicBezTo>
                    <a:pt x="5105" y="16891"/>
                    <a:pt x="6989" y="16399"/>
                    <a:pt x="8771" y="15467"/>
                  </a:cubicBezTo>
                  <a:cubicBezTo>
                    <a:pt x="10534" y="14545"/>
                    <a:pt x="12213" y="13189"/>
                    <a:pt x="13625" y="11546"/>
                  </a:cubicBezTo>
                  <a:cubicBezTo>
                    <a:pt x="15035" y="9905"/>
                    <a:pt x="16189" y="7963"/>
                    <a:pt x="16961" y="5931"/>
                  </a:cubicBezTo>
                  <a:cubicBezTo>
                    <a:pt x="17556" y="4366"/>
                    <a:pt x="17931" y="2754"/>
                    <a:pt x="18082" y="1121"/>
                  </a:cubicBezTo>
                  <a:close/>
                </a:path>
              </a:pathLst>
            </a:custGeom>
            <a:gradFill flip="none" rotWithShape="1">
              <a:gsLst>
                <a:gs pos="2000">
                  <a:srgbClr val="FFFFFF">
                    <a:alpha val="10000"/>
                  </a:srgbClr>
                </a:gs>
                <a:gs pos="16000">
                  <a:schemeClr val="accent6">
                    <a:alpha val="10000"/>
                  </a:schemeClr>
                </a:gs>
                <a:gs pos="85000">
                  <a:schemeClr val="accent1">
                    <a:alpha val="10000"/>
                  </a:schemeClr>
                </a:gs>
                <a:gs pos="100000">
                  <a:srgbClr val="FFFFFF">
                    <a:alpha val="10000"/>
                  </a:srgbClr>
                </a:gs>
              </a:gsLst>
              <a:lin ang="12000000" scaled="0"/>
            </a:gradFill>
            <a:ln w="12700" cap="flat">
              <a:noFill/>
              <a:miter lim="400000"/>
            </a:ln>
            <a:effectLst/>
          </p:spPr>
          <p:txBody>
            <a:bodyPr wrap="square" lIns="45718" tIns="45718" rIns="45718" bIns="45718" numCol="1" anchor="ctr">
              <a:noAutofit/>
            </a:bodyPr>
            <a:lstStyle/>
            <a:p>
              <a:pPr algn="ctr">
                <a:defRPr>
                  <a:solidFill>
                    <a:srgbClr val="FFFFFF"/>
                  </a:solidFill>
                </a:defRPr>
              </a:pPr>
            </a:p>
          </p:txBody>
        </p:sp>
        <p:sp>
          <p:nvSpPr>
            <p:cNvPr id="264" name="Freeform: Shape 21"/>
            <p:cNvSpPr/>
            <p:nvPr/>
          </p:nvSpPr>
          <p:spPr>
            <a:xfrm rot="10800000">
              <a:off x="13455" y="177699"/>
              <a:ext cx="3047505" cy="21195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711" y="0"/>
                  </a:moveTo>
                  <a:lnTo>
                    <a:pt x="21600" y="0"/>
                  </a:lnTo>
                  <a:lnTo>
                    <a:pt x="21518" y="1744"/>
                  </a:lnTo>
                  <a:cubicBezTo>
                    <a:pt x="20473" y="12897"/>
                    <a:pt x="11841" y="21600"/>
                    <a:pt x="3324" y="21600"/>
                  </a:cubicBezTo>
                  <a:cubicBezTo>
                    <a:pt x="2266" y="21600"/>
                    <a:pt x="1257" y="21464"/>
                    <a:pt x="302" y="21204"/>
                  </a:cubicBezTo>
                  <a:lnTo>
                    <a:pt x="0" y="21107"/>
                  </a:lnTo>
                  <a:lnTo>
                    <a:pt x="0" y="17048"/>
                  </a:lnTo>
                  <a:lnTo>
                    <a:pt x="779" y="17331"/>
                  </a:lnTo>
                  <a:cubicBezTo>
                    <a:pt x="1589" y="17560"/>
                    <a:pt x="2439" y="17676"/>
                    <a:pt x="3324" y="17676"/>
                  </a:cubicBezTo>
                  <a:cubicBezTo>
                    <a:pt x="5202" y="17676"/>
                    <a:pt x="7104" y="17180"/>
                    <a:pt x="8978" y="16199"/>
                  </a:cubicBezTo>
                  <a:cubicBezTo>
                    <a:pt x="10802" y="15246"/>
                    <a:pt x="12538" y="13843"/>
                    <a:pt x="14000" y="12141"/>
                  </a:cubicBezTo>
                  <a:cubicBezTo>
                    <a:pt x="15488" y="10411"/>
                    <a:pt x="16657" y="8442"/>
                    <a:pt x="17475" y="6291"/>
                  </a:cubicBezTo>
                  <a:cubicBezTo>
                    <a:pt x="18101" y="4641"/>
                    <a:pt x="18497" y="2940"/>
                    <a:pt x="18655" y="1215"/>
                  </a:cubicBezTo>
                  <a:close/>
                </a:path>
              </a:pathLst>
            </a:custGeom>
            <a:gradFill flip="none" rotWithShape="1">
              <a:gsLst>
                <a:gs pos="2000">
                  <a:srgbClr val="FFFFFF">
                    <a:alpha val="10000"/>
                  </a:srgbClr>
                </a:gs>
                <a:gs pos="16000">
                  <a:schemeClr val="accent6">
                    <a:alpha val="10000"/>
                  </a:schemeClr>
                </a:gs>
                <a:gs pos="85000">
                  <a:schemeClr val="accent1">
                    <a:alpha val="10000"/>
                  </a:schemeClr>
                </a:gs>
                <a:gs pos="100000">
                  <a:srgbClr val="FFFFFF">
                    <a:alpha val="10000"/>
                  </a:srgbClr>
                </a:gs>
              </a:gsLst>
              <a:lin ang="12000000" scaled="0"/>
            </a:gradFill>
            <a:ln w="12700" cap="flat">
              <a:noFill/>
              <a:miter lim="400000"/>
            </a:ln>
            <a:effectLst/>
          </p:spPr>
          <p:txBody>
            <a:bodyPr wrap="square" lIns="45718" tIns="45718" rIns="45718" bIns="45718" numCol="1" anchor="ctr">
              <a:noAutofit/>
            </a:bodyPr>
            <a:lstStyle/>
            <a:p>
              <a:pPr algn="ctr">
                <a:defRPr>
                  <a:solidFill>
                    <a:srgbClr val="FFFFFF"/>
                  </a:solidFill>
                </a:defRPr>
              </a:pPr>
            </a:p>
          </p:txBody>
        </p:sp>
        <p:sp>
          <p:nvSpPr>
            <p:cNvPr id="265" name="Freeform: Shape 22"/>
            <p:cNvSpPr/>
            <p:nvPr/>
          </p:nvSpPr>
          <p:spPr>
            <a:xfrm rot="10800000">
              <a:off x="13493" y="159930"/>
              <a:ext cx="3047955" cy="2137339"/>
            </a:xfrm>
            <a:custGeom>
              <a:avLst/>
              <a:gdLst/>
              <a:ahLst/>
              <a:cxnLst>
                <a:cxn ang="0">
                  <a:pos x="wd2" y="hd2"/>
                </a:cxn>
                <a:cxn ang="5400000">
                  <a:pos x="wd2" y="hd2"/>
                </a:cxn>
                <a:cxn ang="10800000">
                  <a:pos x="wd2" y="hd2"/>
                </a:cxn>
                <a:cxn ang="16200000">
                  <a:pos x="wd2" y="hd2"/>
                </a:cxn>
              </a:cxnLst>
              <a:rect l="0" t="0" r="r" b="b"/>
              <a:pathLst>
                <a:path w="21600" h="21590" fill="norm" stroke="1" extrusionOk="0">
                  <a:moveTo>
                    <a:pt x="20653" y="0"/>
                  </a:moveTo>
                  <a:lnTo>
                    <a:pt x="21600" y="0"/>
                  </a:lnTo>
                  <a:lnTo>
                    <a:pt x="21536" y="1614"/>
                  </a:lnTo>
                  <a:cubicBezTo>
                    <a:pt x="21483" y="2305"/>
                    <a:pt x="21403" y="2994"/>
                    <a:pt x="21298" y="3675"/>
                  </a:cubicBezTo>
                  <a:cubicBezTo>
                    <a:pt x="21088" y="5038"/>
                    <a:pt x="20767" y="6375"/>
                    <a:pt x="20334" y="7643"/>
                  </a:cubicBezTo>
                  <a:cubicBezTo>
                    <a:pt x="19464" y="10179"/>
                    <a:pt x="18204" y="12448"/>
                    <a:pt x="16721" y="14380"/>
                  </a:cubicBezTo>
                  <a:cubicBezTo>
                    <a:pt x="15977" y="15346"/>
                    <a:pt x="15173" y="16228"/>
                    <a:pt x="14325" y="17020"/>
                  </a:cubicBezTo>
                  <a:cubicBezTo>
                    <a:pt x="13475" y="17811"/>
                    <a:pt x="12580" y="18516"/>
                    <a:pt x="11647" y="19115"/>
                  </a:cubicBezTo>
                  <a:cubicBezTo>
                    <a:pt x="9777" y="20306"/>
                    <a:pt x="7764" y="21094"/>
                    <a:pt x="5702" y="21427"/>
                  </a:cubicBezTo>
                  <a:cubicBezTo>
                    <a:pt x="5187" y="21509"/>
                    <a:pt x="4667" y="21560"/>
                    <a:pt x="4148" y="21580"/>
                  </a:cubicBezTo>
                  <a:cubicBezTo>
                    <a:pt x="3628" y="21600"/>
                    <a:pt x="3108" y="21589"/>
                    <a:pt x="2591" y="21549"/>
                  </a:cubicBezTo>
                  <a:cubicBezTo>
                    <a:pt x="2072" y="21506"/>
                    <a:pt x="1554" y="21433"/>
                    <a:pt x="1039" y="21327"/>
                  </a:cubicBezTo>
                  <a:lnTo>
                    <a:pt x="0" y="21040"/>
                  </a:lnTo>
                  <a:lnTo>
                    <a:pt x="0" y="19014"/>
                  </a:lnTo>
                  <a:lnTo>
                    <a:pt x="1258" y="19339"/>
                  </a:lnTo>
                  <a:cubicBezTo>
                    <a:pt x="1726" y="19428"/>
                    <a:pt x="2199" y="19487"/>
                    <a:pt x="2674" y="19518"/>
                  </a:cubicBezTo>
                  <a:cubicBezTo>
                    <a:pt x="3625" y="19582"/>
                    <a:pt x="4575" y="19539"/>
                    <a:pt x="5519" y="19381"/>
                  </a:cubicBezTo>
                  <a:cubicBezTo>
                    <a:pt x="6462" y="19221"/>
                    <a:pt x="7397" y="18954"/>
                    <a:pt x="8311" y="18590"/>
                  </a:cubicBezTo>
                  <a:cubicBezTo>
                    <a:pt x="9226" y="18228"/>
                    <a:pt x="10118" y="17759"/>
                    <a:pt x="10982" y="17215"/>
                  </a:cubicBezTo>
                  <a:cubicBezTo>
                    <a:pt x="12716" y="16139"/>
                    <a:pt x="14335" y="14712"/>
                    <a:pt x="15755" y="12989"/>
                  </a:cubicBezTo>
                  <a:cubicBezTo>
                    <a:pt x="16463" y="12125"/>
                    <a:pt x="17119" y="11182"/>
                    <a:pt x="17706" y="10169"/>
                  </a:cubicBezTo>
                  <a:cubicBezTo>
                    <a:pt x="18295" y="9158"/>
                    <a:pt x="18814" y="8074"/>
                    <a:pt x="19249" y="6931"/>
                  </a:cubicBezTo>
                  <a:cubicBezTo>
                    <a:pt x="19683" y="5789"/>
                    <a:pt x="20045" y="4593"/>
                    <a:pt x="20296" y="3351"/>
                  </a:cubicBezTo>
                  <a:cubicBezTo>
                    <a:pt x="20422" y="2731"/>
                    <a:pt x="20517" y="2100"/>
                    <a:pt x="20581" y="1461"/>
                  </a:cubicBezTo>
                  <a:close/>
                </a:path>
              </a:pathLst>
            </a:custGeom>
            <a:gradFill flip="none" rotWithShape="1">
              <a:gsLst>
                <a:gs pos="2000">
                  <a:srgbClr val="FFFFFF">
                    <a:alpha val="10000"/>
                  </a:srgbClr>
                </a:gs>
                <a:gs pos="16000">
                  <a:schemeClr val="accent6">
                    <a:alpha val="10000"/>
                  </a:schemeClr>
                </a:gs>
                <a:gs pos="85000">
                  <a:schemeClr val="accent1">
                    <a:alpha val="10000"/>
                  </a:schemeClr>
                </a:gs>
                <a:gs pos="100000">
                  <a:srgbClr val="FFFFFF">
                    <a:alpha val="10000"/>
                  </a:srgbClr>
                </a:gs>
              </a:gsLst>
              <a:lin ang="12000000" scaled="0"/>
            </a:gradFill>
            <a:ln w="12700" cap="flat">
              <a:noFill/>
              <a:miter lim="400000"/>
            </a:ln>
            <a:effectLst/>
          </p:spPr>
          <p:txBody>
            <a:bodyPr wrap="square" lIns="45718" tIns="45718" rIns="45718" bIns="45718" numCol="1" anchor="ctr">
              <a:noAutofit/>
            </a:bodyPr>
            <a:lstStyle/>
            <a:p>
              <a:pPr algn="ctr">
                <a:defRPr>
                  <a:solidFill>
                    <a:srgbClr val="FFFFFF"/>
                  </a:solidFill>
                </a:defRPr>
              </a:pPr>
            </a:p>
          </p:txBody>
        </p:sp>
        <p:sp>
          <p:nvSpPr>
            <p:cNvPr id="266" name="Freeform: Shape 23"/>
            <p:cNvSpPr/>
            <p:nvPr/>
          </p:nvSpPr>
          <p:spPr>
            <a:xfrm rot="10800000">
              <a:off x="-2" y="43"/>
              <a:ext cx="3060962" cy="2297228"/>
            </a:xfrm>
            <a:custGeom>
              <a:avLst/>
              <a:gdLst/>
              <a:ahLst/>
              <a:cxnLst>
                <a:cxn ang="0">
                  <a:pos x="wd2" y="hd2"/>
                </a:cxn>
                <a:cxn ang="5400000">
                  <a:pos x="wd2" y="hd2"/>
                </a:cxn>
                <a:cxn ang="10800000">
                  <a:pos x="wd2" y="hd2"/>
                </a:cxn>
                <a:cxn ang="16200000">
                  <a:pos x="wd2" y="hd2"/>
                </a:cxn>
              </a:cxnLst>
              <a:rect l="0" t="0" r="r" b="b"/>
              <a:pathLst>
                <a:path w="21600" h="21593" fill="norm" stroke="1" extrusionOk="0">
                  <a:moveTo>
                    <a:pt x="21422" y="0"/>
                  </a:moveTo>
                  <a:lnTo>
                    <a:pt x="21600" y="0"/>
                  </a:lnTo>
                  <a:lnTo>
                    <a:pt x="21557" y="1079"/>
                  </a:lnTo>
                  <a:cubicBezTo>
                    <a:pt x="21402" y="3072"/>
                    <a:pt x="21027" y="5040"/>
                    <a:pt x="20450" y="6922"/>
                  </a:cubicBezTo>
                  <a:cubicBezTo>
                    <a:pt x="20256" y="7549"/>
                    <a:pt x="20047" y="8170"/>
                    <a:pt x="19811" y="8777"/>
                  </a:cubicBezTo>
                  <a:cubicBezTo>
                    <a:pt x="19579" y="9386"/>
                    <a:pt x="19322" y="9981"/>
                    <a:pt x="19046" y="10563"/>
                  </a:cubicBezTo>
                  <a:cubicBezTo>
                    <a:pt x="18493" y="11727"/>
                    <a:pt x="17862" y="12839"/>
                    <a:pt x="17156" y="13877"/>
                  </a:cubicBezTo>
                  <a:cubicBezTo>
                    <a:pt x="16801" y="14393"/>
                    <a:pt x="16430" y="14895"/>
                    <a:pt x="16039" y="15371"/>
                  </a:cubicBezTo>
                  <a:cubicBezTo>
                    <a:pt x="15942" y="15491"/>
                    <a:pt x="15844" y="15610"/>
                    <a:pt x="15743" y="15726"/>
                  </a:cubicBezTo>
                  <a:cubicBezTo>
                    <a:pt x="15643" y="15843"/>
                    <a:pt x="15545" y="15961"/>
                    <a:pt x="15442" y="16073"/>
                  </a:cubicBezTo>
                  <a:cubicBezTo>
                    <a:pt x="15238" y="16301"/>
                    <a:pt x="15029" y="16522"/>
                    <a:pt x="14819" y="16741"/>
                  </a:cubicBezTo>
                  <a:cubicBezTo>
                    <a:pt x="13973" y="17610"/>
                    <a:pt x="13058" y="18379"/>
                    <a:pt x="12095" y="19039"/>
                  </a:cubicBezTo>
                  <a:cubicBezTo>
                    <a:pt x="10170" y="20360"/>
                    <a:pt x="8030" y="21224"/>
                    <a:pt x="5834" y="21501"/>
                  </a:cubicBezTo>
                  <a:cubicBezTo>
                    <a:pt x="5286" y="21571"/>
                    <a:pt x="4733" y="21600"/>
                    <a:pt x="4182" y="21591"/>
                  </a:cubicBezTo>
                  <a:cubicBezTo>
                    <a:pt x="3630" y="21583"/>
                    <a:pt x="3080" y="21536"/>
                    <a:pt x="2538" y="21453"/>
                  </a:cubicBezTo>
                  <a:cubicBezTo>
                    <a:pt x="1722" y="21327"/>
                    <a:pt x="914" y="21125"/>
                    <a:pt x="125" y="20840"/>
                  </a:cubicBezTo>
                  <a:lnTo>
                    <a:pt x="0" y="20790"/>
                  </a:lnTo>
                  <a:lnTo>
                    <a:pt x="0" y="19449"/>
                  </a:lnTo>
                  <a:lnTo>
                    <a:pt x="1122" y="19725"/>
                  </a:lnTo>
                  <a:cubicBezTo>
                    <a:pt x="1625" y="19814"/>
                    <a:pt x="2132" y="19869"/>
                    <a:pt x="2639" y="19893"/>
                  </a:cubicBezTo>
                  <a:cubicBezTo>
                    <a:pt x="3654" y="19946"/>
                    <a:pt x="4659" y="19874"/>
                    <a:pt x="5657" y="19688"/>
                  </a:cubicBezTo>
                  <a:cubicBezTo>
                    <a:pt x="6155" y="19592"/>
                    <a:pt x="6649" y="19473"/>
                    <a:pt x="7138" y="19324"/>
                  </a:cubicBezTo>
                  <a:cubicBezTo>
                    <a:pt x="7627" y="19174"/>
                    <a:pt x="8112" y="19002"/>
                    <a:pt x="8591" y="18804"/>
                  </a:cubicBezTo>
                  <a:cubicBezTo>
                    <a:pt x="9070" y="18606"/>
                    <a:pt x="9543" y="18385"/>
                    <a:pt x="10009" y="18140"/>
                  </a:cubicBezTo>
                  <a:cubicBezTo>
                    <a:pt x="10474" y="17895"/>
                    <a:pt x="10933" y="17627"/>
                    <a:pt x="11384" y="17338"/>
                  </a:cubicBezTo>
                  <a:cubicBezTo>
                    <a:pt x="12286" y="16761"/>
                    <a:pt x="13159" y="16103"/>
                    <a:pt x="13992" y="15368"/>
                  </a:cubicBezTo>
                  <a:cubicBezTo>
                    <a:pt x="14200" y="15183"/>
                    <a:pt x="14407" y="14996"/>
                    <a:pt x="14609" y="14800"/>
                  </a:cubicBezTo>
                  <a:cubicBezTo>
                    <a:pt x="14711" y="14705"/>
                    <a:pt x="14811" y="14605"/>
                    <a:pt x="14912" y="14507"/>
                  </a:cubicBezTo>
                  <a:cubicBezTo>
                    <a:pt x="15013" y="14409"/>
                    <a:pt x="15113" y="14309"/>
                    <a:pt x="15211" y="14207"/>
                  </a:cubicBezTo>
                  <a:cubicBezTo>
                    <a:pt x="15606" y="13799"/>
                    <a:pt x="15993" y="13376"/>
                    <a:pt x="16365" y="12932"/>
                  </a:cubicBezTo>
                  <a:cubicBezTo>
                    <a:pt x="17112" y="12046"/>
                    <a:pt x="17804" y="11080"/>
                    <a:pt x="18426" y="10040"/>
                  </a:cubicBezTo>
                  <a:cubicBezTo>
                    <a:pt x="18736" y="9520"/>
                    <a:pt x="19030" y="8983"/>
                    <a:pt x="19304" y="8427"/>
                  </a:cubicBezTo>
                  <a:cubicBezTo>
                    <a:pt x="19573" y="7869"/>
                    <a:pt x="19828" y="7297"/>
                    <a:pt x="20052" y="6706"/>
                  </a:cubicBezTo>
                  <a:cubicBezTo>
                    <a:pt x="20110" y="6559"/>
                    <a:pt x="20164" y="6410"/>
                    <a:pt x="20218" y="6261"/>
                  </a:cubicBezTo>
                  <a:lnTo>
                    <a:pt x="20298" y="6036"/>
                  </a:lnTo>
                  <a:lnTo>
                    <a:pt x="20375" y="5810"/>
                  </a:lnTo>
                  <a:cubicBezTo>
                    <a:pt x="20425" y="5659"/>
                    <a:pt x="20475" y="5507"/>
                    <a:pt x="20521" y="5353"/>
                  </a:cubicBezTo>
                  <a:cubicBezTo>
                    <a:pt x="20566" y="5199"/>
                    <a:pt x="20616" y="5047"/>
                    <a:pt x="20658" y="4891"/>
                  </a:cubicBezTo>
                  <a:cubicBezTo>
                    <a:pt x="20835" y="4273"/>
                    <a:pt x="20985" y="3642"/>
                    <a:pt x="21103" y="3000"/>
                  </a:cubicBezTo>
                  <a:cubicBezTo>
                    <a:pt x="21223" y="2359"/>
                    <a:pt x="21313" y="1709"/>
                    <a:pt x="21374" y="1054"/>
                  </a:cubicBezTo>
                  <a:close/>
                </a:path>
              </a:pathLst>
            </a:custGeom>
            <a:gradFill flip="none" rotWithShape="1">
              <a:gsLst>
                <a:gs pos="2000">
                  <a:srgbClr val="FFFFFF">
                    <a:alpha val="10000"/>
                  </a:srgbClr>
                </a:gs>
                <a:gs pos="16000">
                  <a:schemeClr val="accent6">
                    <a:alpha val="10000"/>
                  </a:schemeClr>
                </a:gs>
                <a:gs pos="85000">
                  <a:schemeClr val="accent1">
                    <a:alpha val="10000"/>
                  </a:schemeClr>
                </a:gs>
                <a:gs pos="100000">
                  <a:srgbClr val="FFFFFF">
                    <a:alpha val="10000"/>
                  </a:srgbClr>
                </a:gs>
              </a:gsLst>
              <a:lin ang="12000000" scaled="0"/>
            </a:gradFill>
            <a:ln w="12700" cap="flat">
              <a:noFill/>
              <a:miter lim="400000"/>
            </a:ln>
            <a:effectLst/>
          </p:spPr>
          <p:txBody>
            <a:bodyPr wrap="square" lIns="45718" tIns="45718" rIns="45718" bIns="45718" numCol="1" anchor="ctr">
              <a:noAutofit/>
            </a:bodyPr>
            <a:lstStyle/>
            <a:p>
              <a:pPr algn="ctr">
                <a:defRPr>
                  <a:solidFill>
                    <a:srgbClr val="FFFFFF"/>
                  </a:solidFill>
                </a:defRPr>
              </a:pPr>
            </a:p>
          </p:txBody>
        </p:sp>
      </p:grpSp>
      <p:sp>
        <p:nvSpPr>
          <p:cNvPr id="268" name="Title 2"/>
          <p:cNvSpPr txBox="1"/>
          <p:nvPr>
            <p:ph type="title"/>
          </p:nvPr>
        </p:nvSpPr>
        <p:spPr>
          <a:prstGeom prst="rect">
            <a:avLst/>
          </a:prstGeom>
        </p:spPr>
        <p:txBody>
          <a:bodyPr/>
          <a:lstStyle/>
          <a:p>
            <a:pPr/>
            <a:r>
              <a:t>Ready to learn more?</a:t>
            </a:r>
          </a:p>
        </p:txBody>
      </p:sp>
      <p:sp>
        <p:nvSpPr>
          <p:cNvPr id="269" name="Content Placeholder 3"/>
          <p:cNvSpPr txBox="1"/>
          <p:nvPr>
            <p:ph type="body" sz="quarter" idx="1"/>
          </p:nvPr>
        </p:nvSpPr>
        <p:spPr>
          <a:xfrm>
            <a:off x="2053296" y="1514746"/>
            <a:ext cx="7837270" cy="657068"/>
          </a:xfrm>
          <a:prstGeom prst="rect">
            <a:avLst/>
          </a:prstGeom>
        </p:spPr>
        <p:txBody>
          <a:bodyPr/>
          <a:lstStyle>
            <a:lvl1pPr>
              <a:defRPr b="1" u="sng">
                <a:solidFill>
                  <a:srgbClr val="0000FF"/>
                </a:solidFill>
                <a:uFill>
                  <a:solidFill>
                    <a:srgbClr val="0000FF"/>
                  </a:solidFill>
                </a:uFill>
                <a:hlinkClick r:id="rId3" invalidUrl="" action="" tgtFrame="" tooltip="" history="1" highlightClick="0" endSnd="0"/>
              </a:defRPr>
            </a:lvl1pPr>
          </a:lstStyle>
          <a:p>
            <a:pPr>
              <a:defRPr>
                <a:solidFill>
                  <a:srgbClr val="0563C1"/>
                </a:solidFill>
                <a:uFill>
                  <a:solidFill>
                    <a:srgbClr val="0563C1"/>
                  </a:solidFill>
                </a:uFill>
              </a:defRPr>
            </a:pPr>
            <a:r>
              <a:rPr>
                <a:solidFill>
                  <a:srgbClr val="0000FF"/>
                </a:solidFill>
                <a:uFill>
                  <a:solidFill>
                    <a:srgbClr val="0000FF"/>
                  </a:solidFill>
                </a:uFill>
                <a:hlinkClick r:id="rId3" invalidUrl="" action="" tgtFrame="" tooltip="" history="1" highlightClick="0" endSnd="0"/>
              </a:rPr>
              <a:t>https://connectability.ca/2014/06/14/social/</a:t>
            </a:r>
          </a:p>
        </p:txBody>
      </p:sp>
      <p:pic>
        <p:nvPicPr>
          <p:cNvPr id="270" name="Content Placeholder 6" descr="Content Placeholder 6"/>
          <p:cNvPicPr>
            <a:picLocks noChangeAspect="1"/>
          </p:cNvPicPr>
          <p:nvPr/>
        </p:nvPicPr>
        <p:blipFill>
          <a:blip r:embed="rId4">
            <a:extLst/>
          </a:blip>
          <a:stretch>
            <a:fillRect/>
          </a:stretch>
        </p:blipFill>
        <p:spPr>
          <a:xfrm>
            <a:off x="2181692" y="2466669"/>
            <a:ext cx="6736262" cy="3857858"/>
          </a:xfrm>
          <a:prstGeom prst="rect">
            <a:avLst/>
          </a:prstGeom>
          <a:ln w="12700">
            <a:miter lim="400000"/>
          </a:ln>
        </p:spPr>
      </p:pic>
      <p:pic>
        <p:nvPicPr>
          <p:cNvPr id="271" name="Audio Recording.m4a" descr="Audio Recording.m4a"/>
          <p:cNvPicPr>
            <a:picLocks noChangeAspect="0"/>
          </p:cNvPicPr>
          <p:nvPr>
            <a:audioFile r:link="rId5"/>
            <p:extLst>
              <p:ext uri="{DAA4B4D4-6D71-4841-9C94-3DE7FCFB9230}">
                <p14:media xmlns:p14="http://schemas.microsoft.com/office/powerpoint/2010/main" r:embed="rId6"/>
              </p:ext>
            </p:extLst>
          </p:nvPr>
        </p:nvPicPr>
        <p:blipFill>
          <a:blip r:embed="rId7">
            <a:extLst/>
          </a:blip>
          <a:stretch>
            <a:fillRect/>
          </a:stretch>
        </p:blipFill>
        <p:spPr>
          <a:xfrm>
            <a:off x="10795000" y="5461000"/>
            <a:ext cx="1" cy="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7913" fill="hold"/>
                                        <p:tgtEl>
                                          <p:spTgt spid="271"/>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27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Title 1"/>
          <p:cNvSpPr txBox="1"/>
          <p:nvPr>
            <p:ph type="title"/>
          </p:nvPr>
        </p:nvSpPr>
        <p:spPr>
          <a:prstGeom prst="rect">
            <a:avLst/>
          </a:prstGeom>
        </p:spPr>
        <p:txBody>
          <a:bodyPr/>
          <a:lstStyle/>
          <a:p>
            <a:pPr/>
            <a:r>
              <a:t>Other ConnectABILITY links:</a:t>
            </a:r>
          </a:p>
        </p:txBody>
      </p:sp>
      <p:sp>
        <p:nvSpPr>
          <p:cNvPr id="276" name="Content Placeholder 2"/>
          <p:cNvSpPr txBox="1"/>
          <p:nvPr>
            <p:ph type="body" idx="1"/>
          </p:nvPr>
        </p:nvSpPr>
        <p:spPr>
          <a:prstGeom prst="rect">
            <a:avLst/>
          </a:prstGeom>
        </p:spPr>
        <p:txBody>
          <a:bodyPr/>
          <a:lstStyle/>
          <a:p>
            <a:pPr>
              <a:defRPr b="1" u="sng">
                <a:solidFill>
                  <a:srgbClr val="0563C1"/>
                </a:solidFill>
                <a:uFill>
                  <a:solidFill>
                    <a:srgbClr val="0563C1"/>
                  </a:solidFill>
                </a:uFill>
              </a:defRPr>
            </a:pPr>
            <a:r>
              <a:rPr>
                <a:solidFill>
                  <a:srgbClr val="0000FF"/>
                </a:solidFill>
                <a:uFill>
                  <a:solidFill>
                    <a:srgbClr val="0000FF"/>
                  </a:solidFill>
                </a:uFill>
                <a:hlinkClick r:id="rId2" invalidUrl="" action="" tgtFrame="" tooltip="" history="1" highlightClick="0" endSnd="0"/>
              </a:rPr>
              <a:t>https://connectability.ca/2014/06/14/communication/</a:t>
            </a:r>
            <a:endParaRPr>
              <a:solidFill>
                <a:srgbClr val="44546A"/>
              </a:solidFill>
            </a:endParaRPr>
          </a:p>
          <a:p>
            <a:pPr>
              <a:defRPr b="1" u="sng">
                <a:solidFill>
                  <a:srgbClr val="0563C1"/>
                </a:solidFill>
                <a:uFill>
                  <a:solidFill>
                    <a:srgbClr val="0563C1"/>
                  </a:solidFill>
                </a:uFill>
              </a:defRPr>
            </a:pPr>
            <a:r>
              <a:rPr>
                <a:solidFill>
                  <a:srgbClr val="0000FF"/>
                </a:solidFill>
                <a:uFill>
                  <a:solidFill>
                    <a:srgbClr val="0000FF"/>
                  </a:solidFill>
                </a:uFill>
                <a:hlinkClick r:id="rId2" invalidUrl="" action="" tgtFrame="" tooltip="" history="1" highlightClick="0" endSnd="0"/>
              </a:rPr>
              <a:t>https://connectability.ca/2021/01/05/emotional-literacy-in-children/</a:t>
            </a:r>
            <a:endParaRPr>
              <a:solidFill>
                <a:srgbClr val="44546A"/>
              </a:solidFill>
            </a:endParaRPr>
          </a:p>
          <a:p>
            <a:pPr>
              <a:defRPr b="1" u="sng">
                <a:solidFill>
                  <a:srgbClr val="0563C1"/>
                </a:solidFill>
                <a:uFill>
                  <a:solidFill>
                    <a:srgbClr val="0563C1"/>
                  </a:solidFill>
                </a:uFill>
              </a:defRPr>
            </a:pPr>
            <a:r>
              <a:rPr>
                <a:solidFill>
                  <a:srgbClr val="0000FF"/>
                </a:solidFill>
                <a:uFill>
                  <a:solidFill>
                    <a:srgbClr val="0000FF"/>
                  </a:solidFill>
                </a:uFill>
                <a:hlinkClick r:id="rId3" invalidUrl="" action="" tgtFrame="" tooltip="" history="1" highlightClick="0" endSnd="0"/>
              </a:rPr>
              <a:t>https://connectability.ca/2021/01/05/understanding-self-regulation-in-young-children/</a:t>
            </a:r>
            <a:endParaRPr>
              <a:solidFill>
                <a:srgbClr val="44546A"/>
              </a:solidFill>
            </a:endParaRPr>
          </a:p>
          <a:p>
            <a:pPr>
              <a:defRPr b="1" u="sng">
                <a:solidFill>
                  <a:srgbClr val="0563C1"/>
                </a:solidFill>
                <a:uFill>
                  <a:solidFill>
                    <a:srgbClr val="0563C1"/>
                  </a:solidFill>
                </a:uFill>
              </a:defRPr>
            </a:pPr>
            <a:r>
              <a:rPr>
                <a:solidFill>
                  <a:srgbClr val="0000FF"/>
                </a:solidFill>
                <a:uFill>
                  <a:solidFill>
                    <a:srgbClr val="0000FF"/>
                  </a:solidFill>
                </a:uFill>
                <a:hlinkClick r:id="rId4" invalidUrl="" action="" tgtFrame="" tooltip="" history="1" highlightClick="0" endSnd="0"/>
              </a:rPr>
              <a:t>https://connectability.ca/2010/09/23/building-social-skills/</a:t>
            </a:r>
            <a:endParaRPr>
              <a:solidFill>
                <a:srgbClr val="44546A"/>
              </a:solidFill>
            </a:endParaRPr>
          </a:p>
          <a:p>
            <a:pPr>
              <a:defRPr b="1" u="sng">
                <a:solidFill>
                  <a:srgbClr val="0563C1"/>
                </a:solidFill>
                <a:uFill>
                  <a:solidFill>
                    <a:srgbClr val="0563C1"/>
                  </a:solidFill>
                </a:uFill>
              </a:defRPr>
            </a:pPr>
            <a:r>
              <a:rPr>
                <a:solidFill>
                  <a:srgbClr val="0000FF"/>
                </a:solidFill>
                <a:uFill>
                  <a:solidFill>
                    <a:srgbClr val="0000FF"/>
                  </a:solidFill>
                </a:uFill>
                <a:hlinkClick r:id="rId5" invalidUrl="" action="" tgtFrame="" tooltip="" history="1" highlightClick="0" endSnd="0"/>
              </a:rPr>
              <a:t>https://connectability.ca/2010/10/29/using-the-school-age-social-skills-program-kit/</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Title 1"/>
          <p:cNvSpPr txBox="1"/>
          <p:nvPr>
            <p:ph type="title"/>
          </p:nvPr>
        </p:nvSpPr>
        <p:spPr>
          <a:prstGeom prst="rect">
            <a:avLst/>
          </a:prstGeom>
        </p:spPr>
        <p:txBody>
          <a:bodyPr/>
          <a:lstStyle/>
          <a:p>
            <a:pPr/>
            <a:r>
              <a:t>References:</a:t>
            </a:r>
          </a:p>
        </p:txBody>
      </p:sp>
      <p:sp>
        <p:nvSpPr>
          <p:cNvPr id="279" name="Content Placeholder 2"/>
          <p:cNvSpPr txBox="1"/>
          <p:nvPr>
            <p:ph type="body" idx="1"/>
          </p:nvPr>
        </p:nvSpPr>
        <p:spPr>
          <a:xfrm>
            <a:off x="638629" y="1361166"/>
            <a:ext cx="10929257" cy="5032378"/>
          </a:xfrm>
          <a:prstGeom prst="rect">
            <a:avLst/>
          </a:prstGeom>
        </p:spPr>
        <p:txBody>
          <a:bodyPr/>
          <a:lstStyle/>
          <a:p>
            <a:pPr marL="0" indent="0">
              <a:lnSpc>
                <a:spcPct val="72000"/>
              </a:lnSpc>
              <a:buSzTx/>
              <a:buNone/>
              <a:defRPr b="1" sz="2500">
                <a:solidFill>
                  <a:srgbClr val="44546A"/>
                </a:solidFill>
              </a:defRPr>
            </a:pPr>
            <a:r>
              <a:t> </a:t>
            </a:r>
          </a:p>
          <a:p>
            <a:pPr>
              <a:lnSpc>
                <a:spcPct val="72000"/>
              </a:lnSpc>
              <a:defRPr b="1" sz="2500">
                <a:solidFill>
                  <a:srgbClr val="44546A"/>
                </a:solidFill>
              </a:defRPr>
            </a:pPr>
            <a:r>
              <a:t>Barrett, P., Building Resilience, Fun Friends Program, Pathways Health and Research Centre, </a:t>
            </a:r>
            <a:r>
              <a:rPr u="sng">
                <a:solidFill>
                  <a:srgbClr val="0000FF"/>
                </a:solidFill>
                <a:uFill>
                  <a:solidFill>
                    <a:srgbClr val="0000FF"/>
                  </a:solidFill>
                </a:uFill>
                <a:hlinkClick r:id="rId2" invalidUrl="" action="" tgtFrame="" tooltip="" history="1" highlightClick="0" endSnd="0"/>
              </a:rPr>
              <a:t>www.pathwayshrc.com.au</a:t>
            </a:r>
          </a:p>
          <a:p>
            <a:pPr>
              <a:lnSpc>
                <a:spcPct val="72000"/>
              </a:lnSpc>
              <a:defRPr b="1" sz="2500">
                <a:solidFill>
                  <a:srgbClr val="44546A"/>
                </a:solidFill>
              </a:defRPr>
            </a:pPr>
            <a:r>
              <a:t>Developmentally Appropriate Practices for PK-12 Teachers, Preschool Tips: Social Emotional Development</a:t>
            </a:r>
          </a:p>
          <a:p>
            <a:pPr marL="0" indent="0">
              <a:lnSpc>
                <a:spcPct val="72000"/>
              </a:lnSpc>
              <a:buSzTx/>
              <a:buNone/>
              <a:defRPr b="1" sz="2500" u="sng">
                <a:solidFill>
                  <a:srgbClr val="0563C1"/>
                </a:solidFill>
                <a:uFill>
                  <a:solidFill>
                    <a:srgbClr val="0563C1"/>
                  </a:solidFill>
                </a:uFill>
              </a:defRPr>
            </a:pPr>
            <a:r>
              <a:rPr>
                <a:solidFill>
                  <a:srgbClr val="0000FF"/>
                </a:solidFill>
                <a:uFill>
                  <a:solidFill>
                    <a:srgbClr val="0000FF"/>
                  </a:solidFill>
                </a:uFill>
                <a:hlinkClick r:id="rId3" invalidUrl="" action="" tgtFrame="" tooltip="" history="1" highlightClick="0" endSnd="0"/>
              </a:rPr>
              <a:t>https://sites.google.com/site/dapforteachers/home/preschool-tips-social-emotional-development</a:t>
            </a:r>
            <a:endParaRPr>
              <a:solidFill>
                <a:srgbClr val="44546A"/>
              </a:solidFill>
            </a:endParaRPr>
          </a:p>
          <a:p>
            <a:pPr>
              <a:lnSpc>
                <a:spcPct val="72000"/>
              </a:lnSpc>
              <a:defRPr b="1" sz="2500">
                <a:solidFill>
                  <a:srgbClr val="44546A"/>
                </a:solidFill>
              </a:defRPr>
            </a:pPr>
            <a:r>
              <a:t>Robert Wood Johnson Foundation, Social Emotional Learning</a:t>
            </a:r>
          </a:p>
          <a:p>
            <a:pPr marL="0" indent="0">
              <a:lnSpc>
                <a:spcPct val="72000"/>
              </a:lnSpc>
              <a:buSzTx/>
              <a:buNone/>
              <a:defRPr b="1" sz="2500" u="sng">
                <a:solidFill>
                  <a:srgbClr val="0563C1"/>
                </a:solidFill>
                <a:uFill>
                  <a:solidFill>
                    <a:srgbClr val="0563C1"/>
                  </a:solidFill>
                </a:uFill>
              </a:defRPr>
            </a:pPr>
            <a:r>
              <a:rPr>
                <a:solidFill>
                  <a:srgbClr val="0000FF"/>
                </a:solidFill>
                <a:uFill>
                  <a:solidFill>
                    <a:srgbClr val="0000FF"/>
                  </a:solidFill>
                </a:uFill>
                <a:hlinkClick r:id="rId4" invalidUrl="" action="" tgtFrame="" tooltip="" history="1" highlightClick="0" endSnd="0"/>
              </a:rPr>
              <a:t>https://www.rwjf.org/en/library/collections/social-and-emotional-learning.html</a:t>
            </a:r>
            <a:endParaRPr>
              <a:solidFill>
                <a:srgbClr val="44546A"/>
              </a:solidFill>
            </a:endParaRPr>
          </a:p>
          <a:p>
            <a:pPr>
              <a:lnSpc>
                <a:spcPct val="72000"/>
              </a:lnSpc>
              <a:defRPr b="1" sz="2500">
                <a:solidFill>
                  <a:srgbClr val="44546A"/>
                </a:solidFill>
              </a:defRPr>
            </a:pPr>
            <a:r>
              <a:t>WBFO Buffalo, Preschool program zeros in on social emotional behavior</a:t>
            </a:r>
          </a:p>
          <a:p>
            <a:pPr marL="0" indent="0">
              <a:lnSpc>
                <a:spcPct val="72000"/>
              </a:lnSpc>
              <a:buSzTx/>
              <a:buNone/>
              <a:defRPr b="1" sz="2500" u="sng">
                <a:solidFill>
                  <a:srgbClr val="0563C1"/>
                </a:solidFill>
                <a:uFill>
                  <a:solidFill>
                    <a:srgbClr val="0563C1"/>
                  </a:solidFill>
                </a:uFill>
              </a:defRPr>
            </a:pPr>
            <a:r>
              <a:rPr>
                <a:solidFill>
                  <a:srgbClr val="0000FF"/>
                </a:solidFill>
                <a:uFill>
                  <a:solidFill>
                    <a:srgbClr val="0000FF"/>
                  </a:solidFill>
                </a:uFill>
                <a:hlinkClick r:id="rId5" invalidUrl="" action="" tgtFrame="" tooltip="" history="1" highlightClick="0" endSnd="0"/>
              </a:rPr>
              <a:t>https://news.wbfo.org/post/preschool-program-zeroes-social-emotional-behavior</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 name="Rectangle 8"/>
          <p:cNvSpPr/>
          <p:nvPr/>
        </p:nvSpPr>
        <p:spPr>
          <a:xfrm>
            <a:off x="304" y="0"/>
            <a:ext cx="12191697" cy="6858000"/>
          </a:xfrm>
          <a:prstGeom prst="rect">
            <a:avLst/>
          </a:prstGeom>
          <a:solidFill>
            <a:srgbClr val="FFFFFF"/>
          </a:solidFill>
          <a:ln w="12700">
            <a:miter lim="400000"/>
          </a:ln>
        </p:spPr>
        <p:txBody>
          <a:bodyPr lIns="45718" tIns="45718" rIns="45718" bIns="45718" anchor="ctr"/>
          <a:lstStyle/>
          <a:p>
            <a:pPr algn="ctr" defTabSz="457200">
              <a:defRPr>
                <a:solidFill>
                  <a:srgbClr val="FFFFFF"/>
                </a:solidFill>
                <a:latin typeface="メイリオ"/>
                <a:ea typeface="メイリオ"/>
                <a:cs typeface="メイリオ"/>
                <a:sym typeface="メイリオ"/>
              </a:defRPr>
            </a:pPr>
          </a:p>
        </p:txBody>
      </p:sp>
      <p:sp>
        <p:nvSpPr>
          <p:cNvPr id="105" name="Freeform: Shape 10"/>
          <p:cNvSpPr/>
          <p:nvPr/>
        </p:nvSpPr>
        <p:spPr>
          <a:xfrm flipH="1">
            <a:off x="6986047" y="0"/>
            <a:ext cx="5205953" cy="6858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4866" y="0"/>
                </a:lnTo>
                <a:lnTo>
                  <a:pt x="14958" y="47"/>
                </a:lnTo>
                <a:cubicBezTo>
                  <a:pt x="19220" y="2377"/>
                  <a:pt x="21600" y="6593"/>
                  <a:pt x="21600" y="11407"/>
                </a:cubicBezTo>
                <a:cubicBezTo>
                  <a:pt x="21600" y="15651"/>
                  <a:pt x="17747" y="17647"/>
                  <a:pt x="13823" y="20078"/>
                </a:cubicBezTo>
                <a:cubicBezTo>
                  <a:pt x="13109" y="20521"/>
                  <a:pt x="12401" y="20955"/>
                  <a:pt x="11680" y="21356"/>
                </a:cubicBezTo>
                <a:lnTo>
                  <a:pt x="11216" y="21600"/>
                </a:lnTo>
                <a:lnTo>
                  <a:pt x="0" y="21600"/>
                </a:lnTo>
                <a:close/>
              </a:path>
            </a:pathLst>
          </a:custGeom>
          <a:solidFill>
            <a:srgbClr val="FFFFFF">
              <a:alpha val="60000"/>
            </a:srgbClr>
          </a:solidFill>
          <a:ln w="12700">
            <a:miter lim="400000"/>
          </a:ln>
        </p:spPr>
        <p:txBody>
          <a:bodyPr lIns="45718" tIns="45718" rIns="45718" bIns="45718" anchor="ctr"/>
          <a:lstStyle/>
          <a:p>
            <a:pPr algn="ctr">
              <a:defRPr>
                <a:solidFill>
                  <a:srgbClr val="FFFFFF"/>
                </a:solidFill>
              </a:defRPr>
            </a:pPr>
          </a:p>
        </p:txBody>
      </p:sp>
      <p:sp>
        <p:nvSpPr>
          <p:cNvPr id="106" name="Freeform: Shape 12"/>
          <p:cNvSpPr/>
          <p:nvPr/>
        </p:nvSpPr>
        <p:spPr>
          <a:xfrm flipH="1">
            <a:off x="6553424" y="0"/>
            <a:ext cx="2529780" cy="6858000"/>
          </a:xfrm>
          <a:custGeom>
            <a:avLst/>
            <a:gdLst/>
            <a:ahLst/>
            <a:cxnLst>
              <a:cxn ang="0">
                <a:pos x="wd2" y="hd2"/>
              </a:cxn>
              <a:cxn ang="5400000">
                <a:pos x="wd2" y="hd2"/>
              </a:cxn>
              <a:cxn ang="10800000">
                <a:pos x="wd2" y="hd2"/>
              </a:cxn>
              <a:cxn ang="16200000">
                <a:pos x="wd2" y="hd2"/>
              </a:cxn>
            </a:cxnLst>
            <a:rect l="0" t="0" r="r" b="b"/>
            <a:pathLst>
              <a:path w="21092" h="21600" fill="norm" stroke="1" extrusionOk="0">
                <a:moveTo>
                  <a:pt x="10491" y="0"/>
                </a:moveTo>
                <a:lnTo>
                  <a:pt x="10636" y="0"/>
                </a:lnTo>
                <a:lnTo>
                  <a:pt x="10860" y="77"/>
                </a:lnTo>
                <a:cubicBezTo>
                  <a:pt x="17983" y="2695"/>
                  <a:pt x="21600" y="6903"/>
                  <a:pt x="21035" y="11586"/>
                </a:cubicBezTo>
                <a:cubicBezTo>
                  <a:pt x="20503" y="15989"/>
                  <a:pt x="12672" y="17930"/>
                  <a:pt x="4648" y="20319"/>
                </a:cubicBezTo>
                <a:cubicBezTo>
                  <a:pt x="3187" y="20755"/>
                  <a:pt x="1740" y="21181"/>
                  <a:pt x="271" y="21573"/>
                </a:cubicBezTo>
                <a:lnTo>
                  <a:pt x="163" y="21600"/>
                </a:lnTo>
                <a:lnTo>
                  <a:pt x="0" y="21600"/>
                </a:lnTo>
                <a:lnTo>
                  <a:pt x="118" y="21570"/>
                </a:lnTo>
                <a:cubicBezTo>
                  <a:pt x="1588" y="21178"/>
                  <a:pt x="3035" y="20752"/>
                  <a:pt x="4496" y="20317"/>
                </a:cubicBezTo>
                <a:cubicBezTo>
                  <a:pt x="12520" y="17927"/>
                  <a:pt x="20351" y="15987"/>
                  <a:pt x="20882" y="11583"/>
                </a:cubicBezTo>
                <a:cubicBezTo>
                  <a:pt x="21448" y="6901"/>
                  <a:pt x="17831" y="2692"/>
                  <a:pt x="10708" y="74"/>
                </a:cubicBezTo>
                <a:close/>
              </a:path>
            </a:pathLst>
          </a:custGeom>
          <a:solidFill>
            <a:srgbClr val="FFFFFF"/>
          </a:solidFill>
          <a:ln w="12700">
            <a:miter lim="400000"/>
          </a:ln>
        </p:spPr>
        <p:txBody>
          <a:bodyPr lIns="45718" tIns="45718" rIns="45718" bIns="45718" anchor="ctr"/>
          <a:lstStyle/>
          <a:p>
            <a:pPr algn="ctr" defTabSz="457200">
              <a:defRPr>
                <a:solidFill>
                  <a:srgbClr val="FFFFFF"/>
                </a:solidFill>
                <a:latin typeface="メイリオ"/>
                <a:ea typeface="メイリオ"/>
                <a:cs typeface="メイリオ"/>
                <a:sym typeface="メイリオ"/>
              </a:defRPr>
            </a:pPr>
          </a:p>
        </p:txBody>
      </p:sp>
      <p:pic>
        <p:nvPicPr>
          <p:cNvPr id="107" name="Picture 3" descr="Picture 3"/>
          <p:cNvPicPr>
            <a:picLocks noChangeAspect="1"/>
          </p:cNvPicPr>
          <p:nvPr/>
        </p:nvPicPr>
        <p:blipFill>
          <a:blip r:embed="rId3">
            <a:extLst/>
          </a:blip>
          <a:srcRect l="0" t="0" r="51657" b="0"/>
          <a:stretch>
            <a:fillRect/>
          </a:stretch>
        </p:blipFill>
        <p:spPr>
          <a:xfrm>
            <a:off x="7087013" y="-1"/>
            <a:ext cx="5004198" cy="68579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152" y="0"/>
                </a:moveTo>
                <a:lnTo>
                  <a:pt x="7054" y="48"/>
                </a:lnTo>
                <a:cubicBezTo>
                  <a:pt x="2528" y="2376"/>
                  <a:pt x="0" y="6592"/>
                  <a:pt x="0" y="11406"/>
                </a:cubicBezTo>
                <a:cubicBezTo>
                  <a:pt x="0" y="15650"/>
                  <a:pt x="4092" y="17647"/>
                  <a:pt x="8259" y="20079"/>
                </a:cubicBezTo>
                <a:cubicBezTo>
                  <a:pt x="9017" y="20522"/>
                  <a:pt x="9769" y="20955"/>
                  <a:pt x="10535" y="21356"/>
                </a:cubicBezTo>
                <a:lnTo>
                  <a:pt x="11029" y="21600"/>
                </a:lnTo>
                <a:lnTo>
                  <a:pt x="21600" y="21600"/>
                </a:lnTo>
                <a:lnTo>
                  <a:pt x="21600" y="0"/>
                </a:lnTo>
                <a:lnTo>
                  <a:pt x="7152" y="0"/>
                </a:lnTo>
                <a:close/>
              </a:path>
            </a:pathLst>
          </a:custGeom>
          <a:ln w="12700">
            <a:miter lim="400000"/>
          </a:ln>
        </p:spPr>
      </p:pic>
      <p:pic>
        <p:nvPicPr>
          <p:cNvPr id="108" name="Audio Recording.m4a" descr="Audio Recording.m4a"/>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10795000" y="5461000"/>
            <a:ext cx="1" cy="1"/>
          </a:xfrm>
          <a:prstGeom prst="rect">
            <a:avLst/>
          </a:prstGeom>
          <a:ln w="12700">
            <a:miter lim="400000"/>
          </a:ln>
        </p:spPr>
      </p:pic>
      <p:sp>
        <p:nvSpPr>
          <p:cNvPr id="109" name="Subtitle 2"/>
          <p:cNvSpPr txBox="1"/>
          <p:nvPr>
            <p:ph type="subTitle" sz="half" idx="1"/>
          </p:nvPr>
        </p:nvSpPr>
        <p:spPr>
          <a:xfrm>
            <a:off x="745697" y="1722875"/>
            <a:ext cx="6434705" cy="3749010"/>
          </a:xfrm>
          <a:prstGeom prst="rect">
            <a:avLst/>
          </a:prstGeom>
        </p:spPr>
        <p:txBody>
          <a:bodyPr/>
          <a:lstStyle>
            <a:lvl1pPr>
              <a:defRPr sz="4000"/>
            </a:lvl1pPr>
          </a:lstStyle>
          <a:p>
            <a:pPr/>
            <a:r>
              <a:t>Research shows that a strong social and emotional foundation in early childhood powerfully impacts a child’s learning, health, positive attitudes and behaviours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33721" fill="hold"/>
                                        <p:tgtEl>
                                          <p:spTgt spid="108"/>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0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 name="Freeform 5"/>
          <p:cNvSpPr/>
          <p:nvPr/>
        </p:nvSpPr>
        <p:spPr>
          <a:xfrm>
            <a:off x="212182" y="1384223"/>
            <a:ext cx="8302339" cy="5480199"/>
          </a:xfrm>
          <a:custGeom>
            <a:avLst/>
            <a:gdLst/>
            <a:ahLst/>
            <a:cxnLst>
              <a:cxn ang="0">
                <a:pos x="wd2" y="hd2"/>
              </a:cxn>
              <a:cxn ang="5400000">
                <a:pos x="wd2" y="hd2"/>
              </a:cxn>
              <a:cxn ang="10800000">
                <a:pos x="wd2" y="hd2"/>
              </a:cxn>
              <a:cxn ang="16200000">
                <a:pos x="wd2" y="hd2"/>
              </a:cxn>
            </a:cxnLst>
            <a:rect l="0" t="0" r="r" b="b"/>
            <a:pathLst>
              <a:path w="18483" h="21238" fill="norm" stroke="1" extrusionOk="0">
                <a:moveTo>
                  <a:pt x="17363" y="21238"/>
                </a:moveTo>
                <a:cubicBezTo>
                  <a:pt x="20394" y="16785"/>
                  <a:pt x="16526" y="9117"/>
                  <a:pt x="14554" y="5809"/>
                </a:cubicBezTo>
                <a:cubicBezTo>
                  <a:pt x="12742" y="2779"/>
                  <a:pt x="10442" y="433"/>
                  <a:pt x="7909" y="45"/>
                </a:cubicBezTo>
                <a:cubicBezTo>
                  <a:pt x="5376" y="-362"/>
                  <a:pt x="2408" y="2003"/>
                  <a:pt x="903" y="5514"/>
                </a:cubicBezTo>
                <a:cubicBezTo>
                  <a:pt x="-1206" y="10466"/>
                  <a:pt x="744" y="17469"/>
                  <a:pt x="3023" y="21164"/>
                </a:cubicBezTo>
              </a:path>
            </a:pathLst>
          </a:custGeom>
          <a:ln>
            <a:solidFill>
              <a:srgbClr val="000000">
                <a:alpha val="20000"/>
              </a:srgbClr>
            </a:solidFill>
            <a:miter/>
          </a:ln>
        </p:spPr>
        <p:txBody>
          <a:bodyPr lIns="45718" tIns="45718" rIns="45718" bIns="45718"/>
          <a:lstStyle/>
          <a:p>
            <a:pPr/>
          </a:p>
        </p:txBody>
      </p:sp>
      <p:sp>
        <p:nvSpPr>
          <p:cNvPr id="114" name="Freeform 6"/>
          <p:cNvSpPr/>
          <p:nvPr/>
        </p:nvSpPr>
        <p:spPr>
          <a:xfrm>
            <a:off x="1164366" y="2202985"/>
            <a:ext cx="6473715" cy="4656649"/>
          </a:xfrm>
          <a:custGeom>
            <a:avLst/>
            <a:gdLst/>
            <a:ahLst/>
            <a:cxnLst>
              <a:cxn ang="0">
                <a:pos x="wd2" y="hd2"/>
              </a:cxn>
              <a:cxn ang="5400000">
                <a:pos x="wd2" y="hd2"/>
              </a:cxn>
              <a:cxn ang="10800000">
                <a:pos x="wd2" y="hd2"/>
              </a:cxn>
              <a:cxn ang="16200000">
                <a:pos x="wd2" y="hd2"/>
              </a:cxn>
            </a:cxnLst>
            <a:rect l="0" t="0" r="r" b="b"/>
            <a:pathLst>
              <a:path w="18963" h="20744" fill="norm" stroke="1" extrusionOk="0">
                <a:moveTo>
                  <a:pt x="12846" y="20723"/>
                </a:moveTo>
                <a:cubicBezTo>
                  <a:pt x="15607" y="19767"/>
                  <a:pt x="20153" y="17346"/>
                  <a:pt x="18675" y="11717"/>
                </a:cubicBezTo>
                <a:cubicBezTo>
                  <a:pt x="17294" y="6450"/>
                  <a:pt x="13069" y="1502"/>
                  <a:pt x="9458" y="270"/>
                </a:cubicBezTo>
                <a:cubicBezTo>
                  <a:pt x="6153" y="-856"/>
                  <a:pt x="2388" y="1629"/>
                  <a:pt x="645" y="6132"/>
                </a:cubicBezTo>
                <a:cubicBezTo>
                  <a:pt x="-1447" y="11548"/>
                  <a:pt x="1942" y="18493"/>
                  <a:pt x="5205" y="20744"/>
                </a:cubicBezTo>
              </a:path>
            </a:pathLst>
          </a:custGeom>
          <a:ln>
            <a:solidFill>
              <a:srgbClr val="000000">
                <a:alpha val="20000"/>
              </a:srgbClr>
            </a:solidFill>
            <a:miter/>
          </a:ln>
        </p:spPr>
        <p:txBody>
          <a:bodyPr lIns="45718" tIns="45718" rIns="45718" bIns="45718"/>
          <a:lstStyle/>
          <a:p>
            <a:pPr/>
          </a:p>
        </p:txBody>
      </p:sp>
      <p:sp>
        <p:nvSpPr>
          <p:cNvPr id="115" name="Freeform 7"/>
          <p:cNvSpPr/>
          <p:nvPr/>
        </p:nvSpPr>
        <p:spPr>
          <a:xfrm>
            <a:off x="770915" y="1897194"/>
            <a:ext cx="7299202" cy="4967228"/>
          </a:xfrm>
          <a:custGeom>
            <a:avLst/>
            <a:gdLst/>
            <a:ahLst/>
            <a:cxnLst>
              <a:cxn ang="0">
                <a:pos x="wd2" y="hd2"/>
              </a:cxn>
              <a:cxn ang="5400000">
                <a:pos x="wd2" y="hd2"/>
              </a:cxn>
              <a:cxn ang="10800000">
                <a:pos x="wd2" y="hd2"/>
              </a:cxn>
              <a:cxn ang="16200000">
                <a:pos x="wd2" y="hd2"/>
              </a:cxn>
            </a:cxnLst>
            <a:rect l="0" t="0" r="r" b="b"/>
            <a:pathLst>
              <a:path w="19620" h="21106" fill="norm" stroke="1" extrusionOk="0">
                <a:moveTo>
                  <a:pt x="15265" y="21106"/>
                </a:moveTo>
                <a:cubicBezTo>
                  <a:pt x="16723" y="20255"/>
                  <a:pt x="18451" y="18999"/>
                  <a:pt x="19244" y="16729"/>
                </a:cubicBezTo>
                <a:cubicBezTo>
                  <a:pt x="20204" y="13994"/>
                  <a:pt x="19155" y="11157"/>
                  <a:pt x="18016" y="9050"/>
                </a:cubicBezTo>
                <a:cubicBezTo>
                  <a:pt x="15700" y="4734"/>
                  <a:pt x="12475" y="762"/>
                  <a:pt x="8815" y="73"/>
                </a:cubicBezTo>
                <a:cubicBezTo>
                  <a:pt x="5757" y="-494"/>
                  <a:pt x="2660" y="2302"/>
                  <a:pt x="920" y="6253"/>
                </a:cubicBezTo>
                <a:cubicBezTo>
                  <a:pt x="-1396" y="11501"/>
                  <a:pt x="1048" y="17884"/>
                  <a:pt x="3978" y="21106"/>
                </a:cubicBezTo>
              </a:path>
            </a:pathLst>
          </a:custGeom>
          <a:ln>
            <a:solidFill>
              <a:srgbClr val="000000">
                <a:alpha val="20000"/>
              </a:srgbClr>
            </a:solidFill>
            <a:prstDash val="dash"/>
            <a:miter/>
          </a:ln>
        </p:spPr>
        <p:txBody>
          <a:bodyPr lIns="45718" tIns="45718" rIns="45718" bIns="45718"/>
          <a:lstStyle/>
          <a:p>
            <a:pPr/>
          </a:p>
        </p:txBody>
      </p:sp>
      <p:sp>
        <p:nvSpPr>
          <p:cNvPr id="116" name="Freeform 8"/>
          <p:cNvSpPr/>
          <p:nvPr/>
        </p:nvSpPr>
        <p:spPr>
          <a:xfrm>
            <a:off x="-1062" y="777540"/>
            <a:ext cx="9467411" cy="6086882"/>
          </a:xfrm>
          <a:custGeom>
            <a:avLst/>
            <a:gdLst/>
            <a:ahLst/>
            <a:cxnLst>
              <a:cxn ang="0">
                <a:pos x="wd2" y="hd2"/>
              </a:cxn>
              <a:cxn ang="5400000">
                <a:pos x="wd2" y="hd2"/>
              </a:cxn>
              <a:cxn ang="10800000">
                <a:pos x="wd2" y="hd2"/>
              </a:cxn>
              <a:cxn ang="16200000">
                <a:pos x="wd2" y="hd2"/>
              </a:cxn>
            </a:cxnLst>
            <a:rect l="0" t="0" r="r" b="b"/>
            <a:pathLst>
              <a:path w="19788" h="20796" fill="norm" stroke="1" extrusionOk="0">
                <a:moveTo>
                  <a:pt x="18635" y="20796"/>
                </a:moveTo>
                <a:cubicBezTo>
                  <a:pt x="21600" y="16219"/>
                  <a:pt x="18158" y="10240"/>
                  <a:pt x="16008" y="6901"/>
                </a:cubicBezTo>
                <a:cubicBezTo>
                  <a:pt x="13989" y="3773"/>
                  <a:pt x="11531" y="1086"/>
                  <a:pt x="8755" y="222"/>
                </a:cubicBezTo>
                <a:cubicBezTo>
                  <a:pt x="5422" y="-804"/>
                  <a:pt x="2129" y="1819"/>
                  <a:pt x="0" y="6086"/>
                </a:cubicBezTo>
              </a:path>
            </a:pathLst>
          </a:custGeom>
          <a:ln>
            <a:solidFill>
              <a:srgbClr val="000000">
                <a:alpha val="20000"/>
              </a:srgbClr>
            </a:solidFill>
            <a:miter/>
          </a:ln>
        </p:spPr>
        <p:txBody>
          <a:bodyPr lIns="45718" tIns="45718" rIns="45718" bIns="45718"/>
          <a:lstStyle/>
          <a:p>
            <a:pPr/>
          </a:p>
        </p:txBody>
      </p:sp>
      <p:sp>
        <p:nvSpPr>
          <p:cNvPr id="117" name="Freeform 9"/>
          <p:cNvSpPr/>
          <p:nvPr/>
        </p:nvSpPr>
        <p:spPr>
          <a:xfrm>
            <a:off x="3700" y="6178751"/>
            <a:ext cx="504828" cy="6815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132" y="8157"/>
                  <a:pt x="14264" y="15256"/>
                  <a:pt x="21600" y="21600"/>
                </a:cubicBezTo>
              </a:path>
            </a:pathLst>
          </a:custGeom>
          <a:ln w="4763">
            <a:solidFill>
              <a:srgbClr val="000000">
                <a:alpha val="20000"/>
              </a:srgbClr>
            </a:solidFill>
            <a:miter/>
          </a:ln>
        </p:spPr>
        <p:txBody>
          <a:bodyPr lIns="45718" tIns="45718" rIns="45718" bIns="45718"/>
          <a:lstStyle/>
          <a:p>
            <a:pPr/>
          </a:p>
        </p:txBody>
      </p:sp>
      <p:sp>
        <p:nvSpPr>
          <p:cNvPr id="118" name="Freeform 10"/>
          <p:cNvSpPr/>
          <p:nvPr/>
        </p:nvSpPr>
        <p:spPr>
          <a:xfrm>
            <a:off x="-1062" y="230773"/>
            <a:ext cx="10308931" cy="6633649"/>
          </a:xfrm>
          <a:custGeom>
            <a:avLst/>
            <a:gdLst/>
            <a:ahLst/>
            <a:cxnLst>
              <a:cxn ang="0">
                <a:pos x="wd2" y="hd2"/>
              </a:cxn>
              <a:cxn ang="5400000">
                <a:pos x="wd2" y="hd2"/>
              </a:cxn>
              <a:cxn ang="10800000">
                <a:pos x="wd2" y="hd2"/>
              </a:cxn>
              <a:cxn ang="16200000">
                <a:pos x="wd2" y="hd2"/>
              </a:cxn>
            </a:cxnLst>
            <a:rect l="0" t="0" r="r" b="b"/>
            <a:pathLst>
              <a:path w="20075" h="20695" fill="norm" stroke="1" extrusionOk="0">
                <a:moveTo>
                  <a:pt x="18967" y="20695"/>
                </a:moveTo>
                <a:cubicBezTo>
                  <a:pt x="21600" y="16247"/>
                  <a:pt x="18995" y="11308"/>
                  <a:pt x="16807" y="8035"/>
                </a:cubicBezTo>
                <a:cubicBezTo>
                  <a:pt x="14545" y="4674"/>
                  <a:pt x="11885" y="1758"/>
                  <a:pt x="8862" y="538"/>
                </a:cubicBezTo>
                <a:cubicBezTo>
                  <a:pt x="5303" y="-905"/>
                  <a:pt x="2707" y="597"/>
                  <a:pt x="0" y="4540"/>
                </a:cubicBezTo>
              </a:path>
            </a:pathLst>
          </a:custGeom>
          <a:ln>
            <a:solidFill>
              <a:srgbClr val="000000">
                <a:alpha val="20000"/>
              </a:srgbClr>
            </a:solidFill>
            <a:miter/>
          </a:ln>
        </p:spPr>
        <p:txBody>
          <a:bodyPr lIns="45718" tIns="45718" rIns="45718" bIns="45718"/>
          <a:lstStyle/>
          <a:p>
            <a:pPr/>
          </a:p>
        </p:txBody>
      </p:sp>
      <p:sp>
        <p:nvSpPr>
          <p:cNvPr id="119" name="Freeform 12"/>
          <p:cNvSpPr/>
          <p:nvPr/>
        </p:nvSpPr>
        <p:spPr>
          <a:xfrm>
            <a:off x="-1062" y="-1916"/>
            <a:ext cx="1057276" cy="6144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4789" y="5860"/>
                  <a:pt x="7395" y="13060"/>
                  <a:pt x="0" y="21600"/>
                </a:cubicBezTo>
              </a:path>
            </a:pathLst>
          </a:custGeom>
          <a:ln>
            <a:solidFill>
              <a:srgbClr val="000000">
                <a:alpha val="20000"/>
              </a:srgbClr>
            </a:solidFill>
            <a:miter/>
          </a:ln>
        </p:spPr>
        <p:txBody>
          <a:bodyPr lIns="45718" tIns="45718" rIns="45718" bIns="45718"/>
          <a:lstStyle/>
          <a:p>
            <a:pPr/>
          </a:p>
        </p:txBody>
      </p:sp>
      <p:sp>
        <p:nvSpPr>
          <p:cNvPr id="120" name="Freeform 14"/>
          <p:cNvSpPr/>
          <p:nvPr/>
        </p:nvSpPr>
        <p:spPr>
          <a:xfrm>
            <a:off x="3699" y="-6707"/>
            <a:ext cx="595315" cy="3527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4688" y="6422"/>
                  <a:pt x="7430" y="13719"/>
                  <a:pt x="0" y="21600"/>
                </a:cubicBezTo>
              </a:path>
            </a:pathLst>
          </a:custGeom>
          <a:ln>
            <a:solidFill>
              <a:srgbClr val="000000">
                <a:alpha val="20000"/>
              </a:srgbClr>
            </a:solidFill>
            <a:prstDash val="dash"/>
            <a:miter/>
          </a:ln>
        </p:spPr>
        <p:txBody>
          <a:bodyPr lIns="45718" tIns="45718" rIns="45718" bIns="45718"/>
          <a:lstStyle/>
          <a:p>
            <a:pPr/>
          </a:p>
        </p:txBody>
      </p:sp>
      <p:sp>
        <p:nvSpPr>
          <p:cNvPr id="121" name="Freeform 16"/>
          <p:cNvSpPr/>
          <p:nvPr/>
        </p:nvSpPr>
        <p:spPr>
          <a:xfrm>
            <a:off x="-1062" y="-1916"/>
            <a:ext cx="357190" cy="2138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4400" y="6720"/>
                  <a:pt x="7200" y="13920"/>
                  <a:pt x="0" y="21600"/>
                </a:cubicBezTo>
              </a:path>
            </a:pathLst>
          </a:custGeom>
          <a:ln w="12700">
            <a:solidFill>
              <a:srgbClr val="000000">
                <a:alpha val="20000"/>
              </a:srgbClr>
            </a:solidFill>
            <a:prstDash val="dashDot"/>
            <a:miter/>
          </a:ln>
        </p:spPr>
        <p:txBody>
          <a:bodyPr lIns="45718" tIns="45718" rIns="45718" bIns="45718"/>
          <a:lstStyle/>
          <a:p>
            <a:pPr/>
          </a:p>
        </p:txBody>
      </p:sp>
      <p:sp>
        <p:nvSpPr>
          <p:cNvPr id="122" name="Freeform 11"/>
          <p:cNvSpPr/>
          <p:nvPr/>
        </p:nvSpPr>
        <p:spPr>
          <a:xfrm>
            <a:off x="5426600" y="-1917"/>
            <a:ext cx="5338361" cy="6847186"/>
          </a:xfrm>
          <a:custGeom>
            <a:avLst/>
            <a:gdLst/>
            <a:ahLst/>
            <a:cxnLst>
              <a:cxn ang="0">
                <a:pos x="wd2" y="hd2"/>
              </a:cxn>
              <a:cxn ang="5400000">
                <a:pos x="wd2" y="hd2"/>
              </a:cxn>
              <a:cxn ang="10800000">
                <a:pos x="wd2" y="hd2"/>
              </a:cxn>
              <a:cxn ang="16200000">
                <a:pos x="wd2" y="hd2"/>
              </a:cxn>
            </a:cxnLst>
            <a:rect l="0" t="0" r="r" b="b"/>
            <a:pathLst>
              <a:path w="19921" h="21600" fill="norm" stroke="1" extrusionOk="0">
                <a:moveTo>
                  <a:pt x="19433" y="21600"/>
                </a:moveTo>
                <a:cubicBezTo>
                  <a:pt x="21600" y="16757"/>
                  <a:pt x="16058" y="11582"/>
                  <a:pt x="12594" y="8288"/>
                </a:cubicBezTo>
                <a:cubicBezTo>
                  <a:pt x="9041" y="4919"/>
                  <a:pt x="4867" y="1910"/>
                  <a:pt x="0" y="0"/>
                </a:cubicBezTo>
              </a:path>
            </a:pathLst>
          </a:custGeom>
          <a:ln>
            <a:solidFill>
              <a:srgbClr val="000000">
                <a:alpha val="20000"/>
              </a:srgbClr>
            </a:solidFill>
            <a:miter/>
          </a:ln>
        </p:spPr>
        <p:txBody>
          <a:bodyPr lIns="45718" tIns="45718" rIns="45718" bIns="45718"/>
          <a:lstStyle/>
          <a:p>
            <a:pPr/>
          </a:p>
        </p:txBody>
      </p:sp>
      <p:sp>
        <p:nvSpPr>
          <p:cNvPr id="123" name="Freeform 21"/>
          <p:cNvSpPr/>
          <p:nvPr/>
        </p:nvSpPr>
        <p:spPr>
          <a:xfrm>
            <a:off x="9235013" y="2872"/>
            <a:ext cx="2951165" cy="25553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4075" y="12654"/>
                  <a:pt x="6828" y="5561"/>
                  <a:pt x="0" y="0"/>
                </a:cubicBezTo>
              </a:path>
            </a:pathLst>
          </a:custGeom>
          <a:ln>
            <a:solidFill>
              <a:srgbClr val="000000">
                <a:alpha val="20000"/>
              </a:srgbClr>
            </a:solidFill>
            <a:miter/>
          </a:ln>
        </p:spPr>
        <p:txBody>
          <a:bodyPr lIns="45718" tIns="45718" rIns="45718" bIns="45718"/>
          <a:lstStyle/>
          <a:p>
            <a:pPr/>
          </a:p>
        </p:txBody>
      </p:sp>
      <p:sp>
        <p:nvSpPr>
          <p:cNvPr id="124" name="Title 1"/>
          <p:cNvSpPr txBox="1"/>
          <p:nvPr>
            <p:ph type="title"/>
          </p:nvPr>
        </p:nvSpPr>
        <p:spPr>
          <a:xfrm>
            <a:off x="8695897" y="407494"/>
            <a:ext cx="2926083" cy="2468883"/>
          </a:xfrm>
          <a:prstGeom prst="rect">
            <a:avLst/>
          </a:prstGeom>
        </p:spPr>
        <p:txBody>
          <a:bodyPr anchor="b"/>
          <a:lstStyle>
            <a:lvl1pPr>
              <a:defRPr sz="4000"/>
            </a:lvl1pPr>
          </a:lstStyle>
          <a:p>
            <a:pPr/>
            <a:r>
              <a:t>What are Social Skills?</a:t>
            </a:r>
          </a:p>
        </p:txBody>
      </p:sp>
      <p:sp>
        <p:nvSpPr>
          <p:cNvPr id="125" name="Content Placeholder 2"/>
          <p:cNvSpPr txBox="1"/>
          <p:nvPr>
            <p:ph type="body" sz="quarter" idx="1"/>
          </p:nvPr>
        </p:nvSpPr>
        <p:spPr>
          <a:xfrm>
            <a:off x="8812421" y="3136775"/>
            <a:ext cx="2926082" cy="1307592"/>
          </a:xfrm>
          <a:prstGeom prst="rect">
            <a:avLst/>
          </a:prstGeom>
        </p:spPr>
        <p:txBody>
          <a:bodyPr/>
          <a:lstStyle>
            <a:lvl1pPr marL="0" indent="0" defTabSz="676655">
              <a:spcBef>
                <a:spcPts val="700"/>
              </a:spcBef>
              <a:buSzTx/>
              <a:buNone/>
              <a:defRPr sz="2000"/>
            </a:lvl1pPr>
          </a:lstStyle>
          <a:p>
            <a:pPr/>
            <a:r>
              <a:t>Skills that we use every day to interact and communicate with others, verbally and non-verbally</a:t>
            </a:r>
          </a:p>
        </p:txBody>
      </p:sp>
      <p:sp>
        <p:nvSpPr>
          <p:cNvPr id="126" name="Freeform 22"/>
          <p:cNvSpPr/>
          <p:nvPr/>
        </p:nvSpPr>
        <p:spPr>
          <a:xfrm>
            <a:off x="10020826" y="-1917"/>
            <a:ext cx="2165352" cy="13582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263" y="6442"/>
                  <a:pt x="14622" y="13642"/>
                  <a:pt x="21600" y="21600"/>
                </a:cubicBezTo>
              </a:path>
            </a:pathLst>
          </a:custGeom>
          <a:ln>
            <a:solidFill>
              <a:srgbClr val="000000">
                <a:alpha val="20000"/>
              </a:srgbClr>
            </a:solidFill>
            <a:prstDash val="dash"/>
            <a:miter/>
          </a:ln>
        </p:spPr>
        <p:txBody>
          <a:bodyPr lIns="45718" tIns="45718" rIns="45718" bIns="45718"/>
          <a:lstStyle/>
          <a:p>
            <a:pPr/>
          </a:p>
        </p:txBody>
      </p:sp>
      <p:sp>
        <p:nvSpPr>
          <p:cNvPr id="127" name="Freeform 23"/>
          <p:cNvSpPr/>
          <p:nvPr/>
        </p:nvSpPr>
        <p:spPr>
          <a:xfrm>
            <a:off x="11290826" y="-1917"/>
            <a:ext cx="895352" cy="5346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7238" y="6943"/>
                  <a:pt x="14477" y="14079"/>
                  <a:pt x="21600" y="21600"/>
                </a:cubicBezTo>
              </a:path>
            </a:pathLst>
          </a:custGeom>
          <a:ln>
            <a:solidFill>
              <a:srgbClr val="000000">
                <a:alpha val="20000"/>
              </a:srgbClr>
            </a:solidFill>
            <a:miter/>
          </a:ln>
        </p:spPr>
        <p:txBody>
          <a:bodyPr lIns="45718" tIns="45718" rIns="45718" bIns="45718"/>
          <a:lstStyle/>
          <a:p>
            <a:pPr/>
          </a:p>
        </p:txBody>
      </p:sp>
      <p:sp>
        <p:nvSpPr>
          <p:cNvPr id="128" name="Freeform: Shape 89"/>
          <p:cNvSpPr/>
          <p:nvPr/>
        </p:nvSpPr>
        <p:spPr>
          <a:xfrm rot="20931530">
            <a:off x="752152" y="2218032"/>
            <a:ext cx="4418683" cy="4259610"/>
          </a:xfrm>
          <a:custGeom>
            <a:avLst/>
            <a:gdLst/>
            <a:ahLst/>
            <a:cxnLst>
              <a:cxn ang="0">
                <a:pos x="wd2" y="hd2"/>
              </a:cxn>
              <a:cxn ang="5400000">
                <a:pos x="wd2" y="hd2"/>
              </a:cxn>
              <a:cxn ang="10800000">
                <a:pos x="wd2" y="hd2"/>
              </a:cxn>
              <a:cxn ang="16200000">
                <a:pos x="wd2" y="hd2"/>
              </a:cxn>
            </a:cxnLst>
            <a:rect l="0" t="0" r="r" b="b"/>
            <a:pathLst>
              <a:path w="21302" h="21600" fill="norm" stroke="1" extrusionOk="0">
                <a:moveTo>
                  <a:pt x="1910" y="0"/>
                </a:moveTo>
                <a:lnTo>
                  <a:pt x="1758" y="583"/>
                </a:lnTo>
                <a:cubicBezTo>
                  <a:pt x="1578" y="1385"/>
                  <a:pt x="1474" y="2239"/>
                  <a:pt x="1455" y="3147"/>
                </a:cubicBezTo>
                <a:cubicBezTo>
                  <a:pt x="1251" y="12825"/>
                  <a:pt x="10653" y="18739"/>
                  <a:pt x="16870" y="20588"/>
                </a:cubicBezTo>
                <a:cubicBezTo>
                  <a:pt x="18036" y="20934"/>
                  <a:pt x="19448" y="21277"/>
                  <a:pt x="20989" y="21539"/>
                </a:cubicBezTo>
                <a:lnTo>
                  <a:pt x="21302" y="21585"/>
                </a:lnTo>
                <a:lnTo>
                  <a:pt x="20304" y="21600"/>
                </a:lnTo>
                <a:cubicBezTo>
                  <a:pt x="19365" y="21595"/>
                  <a:pt x="18492" y="21552"/>
                  <a:pt x="17722" y="21486"/>
                </a:cubicBezTo>
                <a:cubicBezTo>
                  <a:pt x="11556" y="20959"/>
                  <a:pt x="1685" y="17234"/>
                  <a:pt x="174" y="8102"/>
                </a:cubicBezTo>
                <a:cubicBezTo>
                  <a:pt x="-298" y="5249"/>
                  <a:pt x="217" y="2763"/>
                  <a:pt x="1419" y="720"/>
                </a:cubicBezTo>
                <a:close/>
              </a:path>
            </a:pathLst>
          </a:custGeom>
          <a:solidFill>
            <a:srgbClr val="000000">
              <a:alpha val="70000"/>
            </a:srgbClr>
          </a:solidFill>
          <a:ln w="12700">
            <a:miter lim="400000"/>
          </a:ln>
        </p:spPr>
        <p:txBody>
          <a:bodyPr lIns="45718" tIns="45718" rIns="45718" bIns="45718" anchor="ctr"/>
          <a:lstStyle/>
          <a:p>
            <a:pPr algn="ctr" defTabSz="457200">
              <a:defRPr>
                <a:solidFill>
                  <a:srgbClr val="FFFFFF"/>
                </a:solidFill>
                <a:latin typeface="Rockwell"/>
                <a:ea typeface="Rockwell"/>
                <a:cs typeface="Rockwell"/>
                <a:sym typeface="Rockwell"/>
              </a:defRPr>
            </a:pPr>
          </a:p>
        </p:txBody>
      </p:sp>
      <p:pic>
        <p:nvPicPr>
          <p:cNvPr id="129" name="Picture 4" descr="Picture 4"/>
          <p:cNvPicPr>
            <a:picLocks noChangeAspect="1"/>
          </p:cNvPicPr>
          <p:nvPr/>
        </p:nvPicPr>
        <p:blipFill>
          <a:blip r:embed="rId3">
            <a:extLst/>
          </a:blip>
          <a:srcRect l="0" t="0" r="3323" b="0"/>
          <a:stretch>
            <a:fillRect/>
          </a:stretch>
        </p:blipFill>
        <p:spPr>
          <a:xfrm>
            <a:off x="921690" y="465168"/>
            <a:ext cx="7762479" cy="5343236"/>
          </a:xfrm>
          <a:custGeom>
            <a:avLst/>
            <a:gdLst/>
            <a:ahLst/>
            <a:cxnLst>
              <a:cxn ang="0">
                <a:pos x="wd2" y="hd2"/>
              </a:cxn>
              <a:cxn ang="5400000">
                <a:pos x="wd2" y="hd2"/>
              </a:cxn>
              <a:cxn ang="10800000">
                <a:pos x="wd2" y="hd2"/>
              </a:cxn>
              <a:cxn ang="16200000">
                <a:pos x="wd2" y="hd2"/>
              </a:cxn>
            </a:cxnLst>
            <a:rect l="0" t="0" r="r" b="b"/>
            <a:pathLst>
              <a:path w="20902" h="21531" fill="norm" stroke="1" extrusionOk="0">
                <a:moveTo>
                  <a:pt x="8149" y="0"/>
                </a:moveTo>
                <a:cubicBezTo>
                  <a:pt x="3500" y="-41"/>
                  <a:pt x="-698" y="4106"/>
                  <a:pt x="98" y="10867"/>
                </a:cubicBezTo>
                <a:cubicBezTo>
                  <a:pt x="948" y="18079"/>
                  <a:pt x="6500" y="21023"/>
                  <a:pt x="9968" y="21439"/>
                </a:cubicBezTo>
                <a:cubicBezTo>
                  <a:pt x="10401" y="21491"/>
                  <a:pt x="10892" y="21525"/>
                  <a:pt x="11420" y="21530"/>
                </a:cubicBezTo>
                <a:cubicBezTo>
                  <a:pt x="15116" y="21559"/>
                  <a:pt x="20629" y="20137"/>
                  <a:pt x="20902" y="13364"/>
                </a:cubicBezTo>
                <a:cubicBezTo>
                  <a:pt x="20902" y="5741"/>
                  <a:pt x="14084" y="713"/>
                  <a:pt x="9083" y="66"/>
                </a:cubicBezTo>
                <a:cubicBezTo>
                  <a:pt x="8770" y="25"/>
                  <a:pt x="8459" y="3"/>
                  <a:pt x="8149" y="0"/>
                </a:cubicBezTo>
                <a:close/>
              </a:path>
            </a:pathLst>
          </a:custGeom>
          <a:ln w="12700">
            <a:miter lim="400000"/>
          </a:ln>
        </p:spPr>
      </p:pic>
      <p:pic>
        <p:nvPicPr>
          <p:cNvPr id="130" name="Audio Recording.m4a" descr="Audio Recording.m4a"/>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10795000" y="5461000"/>
            <a:ext cx="1" cy="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43423" fill="hold"/>
                                        <p:tgtEl>
                                          <p:spTgt spid="130"/>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3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 name="Title 1"/>
          <p:cNvSpPr txBox="1"/>
          <p:nvPr>
            <p:ph type="title"/>
          </p:nvPr>
        </p:nvSpPr>
        <p:spPr>
          <a:xfrm>
            <a:off x="838200" y="292553"/>
            <a:ext cx="10515600" cy="1325563"/>
          </a:xfrm>
          <a:prstGeom prst="rect">
            <a:avLst/>
          </a:prstGeom>
        </p:spPr>
        <p:txBody>
          <a:bodyPr/>
          <a:lstStyle/>
          <a:p>
            <a:pPr/>
            <a:r>
              <a:t>Why is communication so important?</a:t>
            </a:r>
          </a:p>
        </p:txBody>
      </p:sp>
      <p:pic>
        <p:nvPicPr>
          <p:cNvPr id="135" name="Google Shape;159;p16" descr="Google Shape;159;p16"/>
          <p:cNvPicPr>
            <a:picLocks noChangeAspect="1"/>
          </p:cNvPicPr>
          <p:nvPr/>
        </p:nvPicPr>
        <p:blipFill>
          <a:blip r:embed="rId3">
            <a:extLst/>
          </a:blip>
          <a:stretch>
            <a:fillRect/>
          </a:stretch>
        </p:blipFill>
        <p:spPr>
          <a:xfrm>
            <a:off x="838200" y="1758494"/>
            <a:ext cx="5181600" cy="3454402"/>
          </a:xfrm>
          <a:prstGeom prst="rect">
            <a:avLst/>
          </a:prstGeom>
          <a:ln w="12700">
            <a:miter lim="400000"/>
          </a:ln>
        </p:spPr>
      </p:pic>
      <p:grpSp>
        <p:nvGrpSpPr>
          <p:cNvPr id="149" name="Google Shape;140;p15"/>
          <p:cNvGrpSpPr/>
          <p:nvPr/>
        </p:nvGrpSpPr>
        <p:grpSpPr>
          <a:xfrm>
            <a:off x="5157786" y="3017512"/>
            <a:ext cx="6685875" cy="3281691"/>
            <a:chOff x="0" y="-1"/>
            <a:chExt cx="6685873" cy="3281689"/>
          </a:xfrm>
        </p:grpSpPr>
        <p:sp>
          <p:nvSpPr>
            <p:cNvPr id="136" name="Google Shape;141;p15"/>
            <p:cNvSpPr/>
            <p:nvPr/>
          </p:nvSpPr>
          <p:spPr>
            <a:xfrm>
              <a:off x="0" y="-2"/>
              <a:ext cx="6685872" cy="597508"/>
            </a:xfrm>
            <a:prstGeom prst="roundRect">
              <a:avLst>
                <a:gd name="adj" fmla="val 16667"/>
              </a:avLst>
            </a:prstGeom>
            <a:solidFill>
              <a:srgbClr val="AA281B"/>
            </a:solidFill>
            <a:ln w="15875" cap="flat">
              <a:solidFill>
                <a:srgbClr val="FFFFFF"/>
              </a:solidFill>
              <a:prstDash val="solid"/>
              <a:round/>
            </a:ln>
            <a:effectLst/>
          </p:spPr>
          <p:txBody>
            <a:bodyPr wrap="square" lIns="45718" tIns="45718" rIns="45718" bIns="45718" numCol="1" anchor="ctr">
              <a:noAutofit/>
            </a:bodyPr>
            <a:lstStyle/>
            <a:p>
              <a:pPr/>
            </a:p>
          </p:txBody>
        </p:sp>
        <p:grpSp>
          <p:nvGrpSpPr>
            <p:cNvPr id="139" name="Google Shape;142;p15"/>
            <p:cNvGrpSpPr/>
            <p:nvPr/>
          </p:nvGrpSpPr>
          <p:grpSpPr>
            <a:xfrm>
              <a:off x="29582" y="23177"/>
              <a:ext cx="6626708" cy="551149"/>
              <a:chOff x="0" y="0"/>
              <a:chExt cx="6626707" cy="551147"/>
            </a:xfrm>
          </p:grpSpPr>
          <p:sp>
            <p:nvSpPr>
              <p:cNvPr id="137" name="Rectangle"/>
              <p:cNvSpPr/>
              <p:nvPr/>
            </p:nvSpPr>
            <p:spPr>
              <a:xfrm>
                <a:off x="-1" y="5990"/>
                <a:ext cx="6626709" cy="539173"/>
              </a:xfrm>
              <a:prstGeom prst="rect">
                <a:avLst/>
              </a:prstGeom>
              <a:solidFill>
                <a:srgbClr val="2F5597"/>
              </a:solidFill>
              <a:ln w="12700" cap="flat">
                <a:noFill/>
                <a:miter lim="400000"/>
              </a:ln>
              <a:effectLst/>
            </p:spPr>
            <p:txBody>
              <a:bodyPr wrap="square" lIns="45718" tIns="45718" rIns="45718" bIns="45718" numCol="1" anchor="ctr">
                <a:noAutofit/>
              </a:bodyPr>
              <a:lstStyle/>
              <a:p>
                <a:pPr>
                  <a:lnSpc>
                    <a:spcPct val="90000"/>
                  </a:lnSpc>
                  <a:defRPr sz="2400">
                    <a:solidFill>
                      <a:srgbClr val="FFFFFF"/>
                    </a:solidFill>
                    <a:latin typeface="Libre Franklin"/>
                    <a:ea typeface="Libre Franklin"/>
                    <a:cs typeface="Libre Franklin"/>
                    <a:sym typeface="Libre Franklin"/>
                  </a:defRPr>
                </a:pPr>
              </a:p>
            </p:txBody>
          </p:sp>
          <p:sp>
            <p:nvSpPr>
              <p:cNvPr id="138" name="Exchange of Information"/>
              <p:cNvSpPr txBox="1"/>
              <p:nvPr/>
            </p:nvSpPr>
            <p:spPr>
              <a:xfrm>
                <a:off x="-1" y="0"/>
                <a:ext cx="6626709" cy="5511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3" tIns="91423" rIns="91423" bIns="91423" numCol="1" anchor="ctr">
                <a:spAutoFit/>
              </a:bodyPr>
              <a:lstStyle>
                <a:lvl1pPr>
                  <a:lnSpc>
                    <a:spcPct val="90000"/>
                  </a:lnSpc>
                  <a:defRPr sz="2400">
                    <a:solidFill>
                      <a:srgbClr val="FFFFFF"/>
                    </a:solidFill>
                    <a:latin typeface="Libre Franklin"/>
                    <a:ea typeface="Libre Franklin"/>
                    <a:cs typeface="Libre Franklin"/>
                    <a:sym typeface="Libre Franklin"/>
                  </a:defRPr>
                </a:lvl1pPr>
              </a:lstStyle>
              <a:p>
                <a:pPr/>
                <a:r>
                  <a:t>Exchange of Information</a:t>
                </a:r>
              </a:p>
            </p:txBody>
          </p:sp>
        </p:grpSp>
        <p:sp>
          <p:nvSpPr>
            <p:cNvPr id="140" name="Google Shape;143;p15"/>
            <p:cNvSpPr/>
            <p:nvPr/>
          </p:nvSpPr>
          <p:spPr>
            <a:xfrm>
              <a:off x="0" y="671045"/>
              <a:ext cx="6685872" cy="597507"/>
            </a:xfrm>
            <a:prstGeom prst="roundRect">
              <a:avLst>
                <a:gd name="adj" fmla="val 16667"/>
              </a:avLst>
            </a:prstGeom>
            <a:solidFill>
              <a:schemeClr val="accent3"/>
            </a:solidFill>
            <a:ln w="15875" cap="flat">
              <a:solidFill>
                <a:srgbClr val="FFFFFF"/>
              </a:solidFill>
              <a:prstDash val="solid"/>
              <a:round/>
            </a:ln>
            <a:effectLst/>
          </p:spPr>
          <p:txBody>
            <a:bodyPr wrap="square" lIns="45718" tIns="45718" rIns="45718" bIns="45718" numCol="1" anchor="ctr">
              <a:noAutofit/>
            </a:bodyPr>
            <a:lstStyle/>
            <a:p>
              <a:pPr/>
            </a:p>
          </p:txBody>
        </p:sp>
        <p:sp>
          <p:nvSpPr>
            <p:cNvPr id="141" name="Google Shape;144;p15"/>
            <p:cNvSpPr txBox="1"/>
            <p:nvPr/>
          </p:nvSpPr>
          <p:spPr>
            <a:xfrm>
              <a:off x="29582" y="694222"/>
              <a:ext cx="6626707" cy="5511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3" tIns="91423" rIns="91423" bIns="91423" numCol="1" anchor="ctr">
              <a:spAutoFit/>
            </a:bodyPr>
            <a:lstStyle>
              <a:lvl1pPr>
                <a:lnSpc>
                  <a:spcPct val="90000"/>
                </a:lnSpc>
                <a:defRPr sz="2400">
                  <a:solidFill>
                    <a:srgbClr val="FFFFFF"/>
                  </a:solidFill>
                  <a:latin typeface="Libre Franklin"/>
                  <a:ea typeface="Libre Franklin"/>
                  <a:cs typeface="Libre Franklin"/>
                  <a:sym typeface="Libre Franklin"/>
                </a:defRPr>
              </a:lvl1pPr>
            </a:lstStyle>
            <a:p>
              <a:pPr/>
              <a:r>
                <a:t>Sharing Ideas and Thoughts</a:t>
              </a:r>
            </a:p>
          </p:txBody>
        </p:sp>
        <p:sp>
          <p:nvSpPr>
            <p:cNvPr id="142" name="Google Shape;145;p15"/>
            <p:cNvSpPr/>
            <p:nvPr/>
          </p:nvSpPr>
          <p:spPr>
            <a:xfrm>
              <a:off x="0" y="1342090"/>
              <a:ext cx="6685872" cy="597507"/>
            </a:xfrm>
            <a:prstGeom prst="roundRect">
              <a:avLst>
                <a:gd name="adj" fmla="val 16667"/>
              </a:avLst>
            </a:prstGeom>
            <a:solidFill>
              <a:srgbClr val="62A738"/>
            </a:solidFill>
            <a:ln w="15875" cap="flat">
              <a:solidFill>
                <a:srgbClr val="FFFFFF"/>
              </a:solidFill>
              <a:prstDash val="solid"/>
              <a:round/>
            </a:ln>
            <a:effectLst/>
          </p:spPr>
          <p:txBody>
            <a:bodyPr wrap="square" lIns="45718" tIns="45718" rIns="45718" bIns="45718" numCol="1" anchor="ctr">
              <a:noAutofit/>
            </a:bodyPr>
            <a:lstStyle/>
            <a:p>
              <a:pPr/>
            </a:p>
          </p:txBody>
        </p:sp>
        <p:sp>
          <p:nvSpPr>
            <p:cNvPr id="143" name="Google Shape;146;p15"/>
            <p:cNvSpPr txBox="1"/>
            <p:nvPr/>
          </p:nvSpPr>
          <p:spPr>
            <a:xfrm>
              <a:off x="29582" y="1365267"/>
              <a:ext cx="6626707" cy="5511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3" tIns="91423" rIns="91423" bIns="91423" numCol="1" anchor="ctr">
              <a:spAutoFit/>
            </a:bodyPr>
            <a:lstStyle>
              <a:lvl1pPr>
                <a:lnSpc>
                  <a:spcPct val="90000"/>
                </a:lnSpc>
                <a:defRPr sz="2400">
                  <a:solidFill>
                    <a:srgbClr val="FFFFFF"/>
                  </a:solidFill>
                  <a:latin typeface="Libre Franklin"/>
                  <a:ea typeface="Libre Franklin"/>
                  <a:cs typeface="Libre Franklin"/>
                  <a:sym typeface="Libre Franklin"/>
                </a:defRPr>
              </a:lvl1pPr>
            </a:lstStyle>
            <a:p>
              <a:pPr/>
              <a:r>
                <a:t>Expressing Feelings</a:t>
              </a:r>
            </a:p>
          </p:txBody>
        </p:sp>
        <p:sp>
          <p:nvSpPr>
            <p:cNvPr id="144" name="Google Shape;147;p15"/>
            <p:cNvSpPr/>
            <p:nvPr/>
          </p:nvSpPr>
          <p:spPr>
            <a:xfrm>
              <a:off x="0" y="2013135"/>
              <a:ext cx="6685872" cy="597507"/>
            </a:xfrm>
            <a:prstGeom prst="roundRect">
              <a:avLst>
                <a:gd name="adj" fmla="val 16667"/>
              </a:avLst>
            </a:prstGeom>
            <a:solidFill>
              <a:srgbClr val="EA5603"/>
            </a:solidFill>
            <a:ln w="15875" cap="flat">
              <a:solidFill>
                <a:srgbClr val="FFFFFF"/>
              </a:solidFill>
              <a:prstDash val="solid"/>
              <a:round/>
            </a:ln>
            <a:effectLst/>
          </p:spPr>
          <p:txBody>
            <a:bodyPr wrap="square" lIns="45718" tIns="45718" rIns="45718" bIns="45718" numCol="1" anchor="ctr">
              <a:noAutofit/>
            </a:bodyPr>
            <a:lstStyle/>
            <a:p>
              <a:pPr/>
            </a:p>
          </p:txBody>
        </p:sp>
        <p:sp>
          <p:nvSpPr>
            <p:cNvPr id="145" name="Google Shape;148;p15"/>
            <p:cNvSpPr txBox="1"/>
            <p:nvPr/>
          </p:nvSpPr>
          <p:spPr>
            <a:xfrm>
              <a:off x="29582" y="2036313"/>
              <a:ext cx="6626707" cy="5511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3" tIns="91423" rIns="91423" bIns="91423" numCol="1" anchor="ctr">
              <a:spAutoFit/>
            </a:bodyPr>
            <a:lstStyle>
              <a:lvl1pPr>
                <a:lnSpc>
                  <a:spcPct val="90000"/>
                </a:lnSpc>
                <a:defRPr sz="2400">
                  <a:solidFill>
                    <a:srgbClr val="FFFFFF"/>
                  </a:solidFill>
                  <a:latin typeface="Libre Franklin"/>
                  <a:ea typeface="Libre Franklin"/>
                  <a:cs typeface="Libre Franklin"/>
                  <a:sym typeface="Libre Franklin"/>
                </a:defRPr>
              </a:lvl1pPr>
            </a:lstStyle>
            <a:p>
              <a:pPr/>
              <a:r>
                <a:t>Expressing Needs and Wants</a:t>
              </a:r>
            </a:p>
          </p:txBody>
        </p:sp>
        <p:grpSp>
          <p:nvGrpSpPr>
            <p:cNvPr id="148" name="Google Shape;149;p15"/>
            <p:cNvGrpSpPr/>
            <p:nvPr/>
          </p:nvGrpSpPr>
          <p:grpSpPr>
            <a:xfrm>
              <a:off x="-1" y="2684181"/>
              <a:ext cx="6685875" cy="597508"/>
              <a:chOff x="0" y="0"/>
              <a:chExt cx="6685873" cy="597507"/>
            </a:xfrm>
          </p:grpSpPr>
          <p:sp>
            <p:nvSpPr>
              <p:cNvPr id="146" name="Rounded Rectangle"/>
              <p:cNvSpPr/>
              <p:nvPr/>
            </p:nvSpPr>
            <p:spPr>
              <a:xfrm>
                <a:off x="-1" y="-1"/>
                <a:ext cx="6685875" cy="597509"/>
              </a:xfrm>
              <a:prstGeom prst="roundRect">
                <a:avLst>
                  <a:gd name="adj" fmla="val 16667"/>
                </a:avLst>
              </a:prstGeom>
              <a:solidFill>
                <a:srgbClr val="B9CA17"/>
              </a:solidFill>
              <a:ln w="15875" cap="flat">
                <a:solidFill>
                  <a:srgbClr val="FFFFFF"/>
                </a:solidFill>
                <a:prstDash val="solid"/>
                <a:round/>
              </a:ln>
              <a:effectLst/>
            </p:spPr>
            <p:txBody>
              <a:bodyPr wrap="square" lIns="45718" tIns="45718" rIns="45718" bIns="45718" numCol="1" anchor="ctr">
                <a:noAutofit/>
              </a:bodyPr>
              <a:lstStyle/>
              <a:p>
                <a:pPr>
                  <a:defRPr sz="2400">
                    <a:solidFill>
                      <a:srgbClr val="FFFFFF"/>
                    </a:solidFill>
                    <a:latin typeface="Libre Franklin"/>
                    <a:ea typeface="Libre Franklin"/>
                    <a:cs typeface="Libre Franklin"/>
                    <a:sym typeface="Libre Franklin"/>
                  </a:defRPr>
                </a:pPr>
              </a:p>
            </p:txBody>
          </p:sp>
          <p:sp>
            <p:nvSpPr>
              <p:cNvPr id="147" name="Listening to and Understanding Others"/>
              <p:cNvSpPr txBox="1"/>
              <p:nvPr/>
            </p:nvSpPr>
            <p:spPr>
              <a:xfrm>
                <a:off x="37105" y="23177"/>
                <a:ext cx="6611661" cy="5511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3" tIns="91423" rIns="91423" bIns="91423" numCol="1" anchor="ctr">
                <a:spAutoFit/>
              </a:bodyPr>
              <a:lstStyle>
                <a:lvl1pPr>
                  <a:defRPr sz="2400">
                    <a:solidFill>
                      <a:srgbClr val="FFFFFF"/>
                    </a:solidFill>
                    <a:latin typeface="Libre Franklin"/>
                    <a:ea typeface="Libre Franklin"/>
                    <a:cs typeface="Libre Franklin"/>
                    <a:sym typeface="Libre Franklin"/>
                  </a:defRPr>
                </a:lvl1pPr>
              </a:lstStyle>
              <a:p>
                <a:pPr/>
                <a:r>
                  <a:t>Listening to and Understanding Others</a:t>
                </a:r>
              </a:p>
            </p:txBody>
          </p:sp>
        </p:grpSp>
      </p:grpSp>
      <p:pic>
        <p:nvPicPr>
          <p:cNvPr id="150" name="Audio Recording.m4a" descr="Audio Recording.m4a"/>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10795000" y="5461000"/>
            <a:ext cx="1" cy="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8120" fill="hold"/>
                                        <p:tgtEl>
                                          <p:spTgt spid="150"/>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5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 name="Rectangle 19"/>
          <p:cNvSpPr/>
          <p:nvPr/>
        </p:nvSpPr>
        <p:spPr>
          <a:xfrm>
            <a:off x="304" y="0"/>
            <a:ext cx="12191697" cy="6858000"/>
          </a:xfrm>
          <a:prstGeom prst="rect">
            <a:avLst/>
          </a:prstGeom>
          <a:solidFill>
            <a:srgbClr val="FFFFFF"/>
          </a:solidFill>
          <a:ln w="12700">
            <a:miter lim="400000"/>
          </a:ln>
        </p:spPr>
        <p:txBody>
          <a:bodyPr lIns="45718" tIns="45718" rIns="45718" bIns="45718" anchor="ctr"/>
          <a:lstStyle/>
          <a:p>
            <a:pPr algn="ctr" defTabSz="457200">
              <a:defRPr>
                <a:solidFill>
                  <a:srgbClr val="FFFFFF"/>
                </a:solidFill>
                <a:latin typeface="メイリオ"/>
                <a:ea typeface="メイリオ"/>
                <a:cs typeface="メイリオ"/>
                <a:sym typeface="メイリオ"/>
              </a:defRPr>
            </a:pPr>
          </a:p>
        </p:txBody>
      </p:sp>
      <p:sp>
        <p:nvSpPr>
          <p:cNvPr id="155" name="Freeform: Shape 21"/>
          <p:cNvSpPr/>
          <p:nvPr/>
        </p:nvSpPr>
        <p:spPr>
          <a:xfrm flipH="1">
            <a:off x="6736139" y="0"/>
            <a:ext cx="5455862" cy="6858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174" y="0"/>
                </a:moveTo>
                <a:lnTo>
                  <a:pt x="0" y="0"/>
                </a:lnTo>
                <a:lnTo>
                  <a:pt x="0" y="21600"/>
                </a:lnTo>
                <a:lnTo>
                  <a:pt x="11691" y="21600"/>
                </a:lnTo>
                <a:lnTo>
                  <a:pt x="12134" y="21356"/>
                </a:lnTo>
                <a:cubicBezTo>
                  <a:pt x="12822" y="20955"/>
                  <a:pt x="13498" y="20521"/>
                  <a:pt x="14179" y="20078"/>
                </a:cubicBezTo>
                <a:cubicBezTo>
                  <a:pt x="17923" y="17647"/>
                  <a:pt x="21600" y="15651"/>
                  <a:pt x="21600" y="11407"/>
                </a:cubicBezTo>
                <a:cubicBezTo>
                  <a:pt x="21600" y="6593"/>
                  <a:pt x="19329" y="2377"/>
                  <a:pt x="15262" y="47"/>
                </a:cubicBezTo>
                <a:close/>
              </a:path>
            </a:pathLst>
          </a:custGeom>
          <a:solidFill>
            <a:srgbClr val="FFFFFF">
              <a:alpha val="60000"/>
            </a:srgbClr>
          </a:solidFill>
          <a:ln w="12700">
            <a:miter lim="400000"/>
          </a:ln>
        </p:spPr>
        <p:txBody>
          <a:bodyPr lIns="45718" tIns="45718" rIns="45718" bIns="45718" anchor="ctr"/>
          <a:lstStyle/>
          <a:p>
            <a:pPr algn="ctr">
              <a:defRPr>
                <a:solidFill>
                  <a:srgbClr val="FFFFFF"/>
                </a:solidFill>
              </a:defRPr>
            </a:pPr>
          </a:p>
        </p:txBody>
      </p:sp>
      <p:sp>
        <p:nvSpPr>
          <p:cNvPr id="156" name="Freeform: Shape 23"/>
          <p:cNvSpPr/>
          <p:nvPr/>
        </p:nvSpPr>
        <p:spPr>
          <a:xfrm flipH="1">
            <a:off x="6255808" y="0"/>
            <a:ext cx="2529780" cy="6858000"/>
          </a:xfrm>
          <a:custGeom>
            <a:avLst/>
            <a:gdLst/>
            <a:ahLst/>
            <a:cxnLst>
              <a:cxn ang="0">
                <a:pos x="wd2" y="hd2"/>
              </a:cxn>
              <a:cxn ang="5400000">
                <a:pos x="wd2" y="hd2"/>
              </a:cxn>
              <a:cxn ang="10800000">
                <a:pos x="wd2" y="hd2"/>
              </a:cxn>
              <a:cxn ang="16200000">
                <a:pos x="wd2" y="hd2"/>
              </a:cxn>
            </a:cxnLst>
            <a:rect l="0" t="0" r="r" b="b"/>
            <a:pathLst>
              <a:path w="21092" h="21600" fill="norm" stroke="1" extrusionOk="0">
                <a:moveTo>
                  <a:pt x="10491" y="0"/>
                </a:moveTo>
                <a:lnTo>
                  <a:pt x="10636" y="0"/>
                </a:lnTo>
                <a:lnTo>
                  <a:pt x="10860" y="77"/>
                </a:lnTo>
                <a:cubicBezTo>
                  <a:pt x="17983" y="2695"/>
                  <a:pt x="21600" y="6903"/>
                  <a:pt x="21035" y="11586"/>
                </a:cubicBezTo>
                <a:cubicBezTo>
                  <a:pt x="20503" y="15989"/>
                  <a:pt x="12672" y="17930"/>
                  <a:pt x="4648" y="20319"/>
                </a:cubicBezTo>
                <a:cubicBezTo>
                  <a:pt x="3187" y="20755"/>
                  <a:pt x="1740" y="21181"/>
                  <a:pt x="271" y="21573"/>
                </a:cubicBezTo>
                <a:lnTo>
                  <a:pt x="163" y="21600"/>
                </a:lnTo>
                <a:lnTo>
                  <a:pt x="0" y="21600"/>
                </a:lnTo>
                <a:lnTo>
                  <a:pt x="118" y="21570"/>
                </a:lnTo>
                <a:cubicBezTo>
                  <a:pt x="1588" y="21178"/>
                  <a:pt x="3035" y="20752"/>
                  <a:pt x="4496" y="20317"/>
                </a:cubicBezTo>
                <a:cubicBezTo>
                  <a:pt x="12520" y="17927"/>
                  <a:pt x="20351" y="15987"/>
                  <a:pt x="20882" y="11583"/>
                </a:cubicBezTo>
                <a:cubicBezTo>
                  <a:pt x="21448" y="6901"/>
                  <a:pt x="17831" y="2692"/>
                  <a:pt x="10708" y="74"/>
                </a:cubicBezTo>
                <a:close/>
              </a:path>
            </a:pathLst>
          </a:custGeom>
          <a:solidFill>
            <a:srgbClr val="FFFFFF"/>
          </a:solidFill>
          <a:ln w="12700">
            <a:miter lim="400000"/>
          </a:ln>
        </p:spPr>
        <p:txBody>
          <a:bodyPr lIns="45718" tIns="45718" rIns="45718" bIns="45718" anchor="ctr"/>
          <a:lstStyle/>
          <a:p>
            <a:pPr algn="ctr" defTabSz="457200">
              <a:defRPr>
                <a:solidFill>
                  <a:srgbClr val="FFFFFF"/>
                </a:solidFill>
                <a:latin typeface="メイリオ"/>
                <a:ea typeface="メイリオ"/>
                <a:cs typeface="メイリオ"/>
                <a:sym typeface="メイリオ"/>
              </a:defRPr>
            </a:pPr>
          </a:p>
        </p:txBody>
      </p:sp>
      <p:sp>
        <p:nvSpPr>
          <p:cNvPr id="157" name="Freeform: Shape 25"/>
          <p:cNvSpPr/>
          <p:nvPr/>
        </p:nvSpPr>
        <p:spPr>
          <a:xfrm flipH="1">
            <a:off x="6469160" y="0"/>
            <a:ext cx="2536435" cy="6858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492" y="0"/>
                </a:moveTo>
                <a:lnTo>
                  <a:pt x="7779" y="0"/>
                </a:lnTo>
                <a:lnTo>
                  <a:pt x="7967" y="47"/>
                </a:lnTo>
                <a:cubicBezTo>
                  <a:pt x="16714" y="2377"/>
                  <a:pt x="21600" y="6593"/>
                  <a:pt x="21600" y="11407"/>
                </a:cubicBezTo>
                <a:cubicBezTo>
                  <a:pt x="21600" y="15651"/>
                  <a:pt x="13691" y="17647"/>
                  <a:pt x="5638" y="20078"/>
                </a:cubicBezTo>
                <a:cubicBezTo>
                  <a:pt x="4172" y="20521"/>
                  <a:pt x="2719" y="20955"/>
                  <a:pt x="1239" y="21356"/>
                </a:cubicBezTo>
                <a:lnTo>
                  <a:pt x="287" y="21600"/>
                </a:lnTo>
                <a:lnTo>
                  <a:pt x="0" y="21600"/>
                </a:lnTo>
                <a:lnTo>
                  <a:pt x="952" y="21356"/>
                </a:lnTo>
                <a:cubicBezTo>
                  <a:pt x="2432" y="20955"/>
                  <a:pt x="3885" y="20521"/>
                  <a:pt x="5351" y="20078"/>
                </a:cubicBezTo>
                <a:cubicBezTo>
                  <a:pt x="13404" y="17647"/>
                  <a:pt x="21313" y="15651"/>
                  <a:pt x="21313" y="11407"/>
                </a:cubicBezTo>
                <a:cubicBezTo>
                  <a:pt x="21313" y="6593"/>
                  <a:pt x="16427" y="2377"/>
                  <a:pt x="7680" y="47"/>
                </a:cubicBezTo>
                <a:close/>
              </a:path>
            </a:pathLst>
          </a:custGeom>
          <a:solidFill>
            <a:srgbClr val="FFFFFF"/>
          </a:solidFill>
          <a:ln w="12700">
            <a:miter lim="400000"/>
          </a:ln>
        </p:spPr>
        <p:txBody>
          <a:bodyPr lIns="45718" tIns="45718" rIns="45718" bIns="45718" anchor="ctr"/>
          <a:lstStyle/>
          <a:p>
            <a:pPr algn="ctr">
              <a:defRPr>
                <a:solidFill>
                  <a:srgbClr val="FFFFFF"/>
                </a:solidFill>
                <a:latin typeface="メイリオ"/>
                <a:ea typeface="メイリオ"/>
                <a:cs typeface="メイリオ"/>
                <a:sym typeface="メイリオ"/>
              </a:defRPr>
            </a:pPr>
          </a:p>
        </p:txBody>
      </p:sp>
      <p:sp>
        <p:nvSpPr>
          <p:cNvPr id="158" name="Title 1"/>
          <p:cNvSpPr txBox="1"/>
          <p:nvPr>
            <p:ph type="title"/>
          </p:nvPr>
        </p:nvSpPr>
        <p:spPr>
          <a:xfrm>
            <a:off x="900001" y="661627"/>
            <a:ext cx="10780467" cy="658363"/>
          </a:xfrm>
          <a:prstGeom prst="rect">
            <a:avLst/>
          </a:prstGeom>
        </p:spPr>
        <p:txBody>
          <a:bodyPr anchor="b"/>
          <a:lstStyle>
            <a:lvl1pPr defTabSz="868680">
              <a:defRPr sz="3700"/>
            </a:lvl1pPr>
          </a:lstStyle>
          <a:p>
            <a:pPr/>
            <a:r>
              <a:t>What are the foundations of social skills?</a:t>
            </a:r>
          </a:p>
        </p:txBody>
      </p:sp>
      <p:pic>
        <p:nvPicPr>
          <p:cNvPr id="159" name="Picture 3" descr="Picture 3"/>
          <p:cNvPicPr>
            <a:picLocks noChangeAspect="1"/>
          </p:cNvPicPr>
          <p:nvPr/>
        </p:nvPicPr>
        <p:blipFill>
          <a:blip r:embed="rId3">
            <a:extLst/>
          </a:blip>
          <a:stretch>
            <a:fillRect/>
          </a:stretch>
        </p:blipFill>
        <p:spPr>
          <a:xfrm>
            <a:off x="955662" y="1788404"/>
            <a:ext cx="4788671" cy="3586884"/>
          </a:xfrm>
          <a:prstGeom prst="rect">
            <a:avLst/>
          </a:prstGeom>
          <a:ln w="12700">
            <a:miter lim="400000"/>
          </a:ln>
        </p:spPr>
      </p:pic>
      <p:sp>
        <p:nvSpPr>
          <p:cNvPr id="160" name="Content Placeholder 2"/>
          <p:cNvSpPr txBox="1"/>
          <p:nvPr>
            <p:ph type="body" sz="quarter" idx="1"/>
          </p:nvPr>
        </p:nvSpPr>
        <p:spPr>
          <a:xfrm>
            <a:off x="6736136" y="2243138"/>
            <a:ext cx="4944331" cy="3362534"/>
          </a:xfrm>
          <a:prstGeom prst="rect">
            <a:avLst/>
          </a:prstGeom>
        </p:spPr>
        <p:txBody>
          <a:bodyPr/>
          <a:lstStyle/>
          <a:p>
            <a:pPr>
              <a:lnSpc>
                <a:spcPct val="130000"/>
              </a:lnSpc>
            </a:pPr>
            <a:r>
              <a:t>Social interactions </a:t>
            </a:r>
          </a:p>
          <a:p>
            <a:pPr>
              <a:lnSpc>
                <a:spcPct val="130000"/>
              </a:lnSpc>
            </a:pPr>
            <a:r>
              <a:t>Emotional literacy</a:t>
            </a:r>
          </a:p>
          <a:p>
            <a:pPr>
              <a:lnSpc>
                <a:spcPct val="130000"/>
              </a:lnSpc>
            </a:pPr>
            <a:r>
              <a:t>Self-regulation</a:t>
            </a:r>
          </a:p>
        </p:txBody>
      </p:sp>
      <p:pic>
        <p:nvPicPr>
          <p:cNvPr id="161" name="Audio Recording.m4a" descr="Audio Recording.m4a"/>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10795000" y="5461000"/>
            <a:ext cx="1" cy="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0920" fill="hold"/>
                                        <p:tgtEl>
                                          <p:spTgt spid="161"/>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6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 name="Rectangle 8"/>
          <p:cNvSpPr/>
          <p:nvPr/>
        </p:nvSpPr>
        <p:spPr>
          <a:xfrm>
            <a:off x="152" y="0"/>
            <a:ext cx="12191697" cy="6858000"/>
          </a:xfrm>
          <a:prstGeom prst="rect">
            <a:avLst/>
          </a:prstGeom>
          <a:solidFill>
            <a:srgbClr val="FFFFFF"/>
          </a:solidFill>
          <a:ln w="12700">
            <a:miter lim="400000"/>
          </a:ln>
        </p:spPr>
        <p:txBody>
          <a:bodyPr lIns="45718" tIns="45718" rIns="45718" bIns="45718" anchor="ctr"/>
          <a:lstStyle/>
          <a:p>
            <a:pPr algn="ctr" defTabSz="457200">
              <a:defRPr>
                <a:solidFill>
                  <a:srgbClr val="FFFFFF"/>
                </a:solidFill>
                <a:latin typeface="メイリオ"/>
                <a:ea typeface="メイリオ"/>
                <a:cs typeface="メイリオ"/>
                <a:sym typeface="メイリオ"/>
              </a:defRPr>
            </a:pPr>
          </a:p>
        </p:txBody>
      </p:sp>
      <p:sp>
        <p:nvSpPr>
          <p:cNvPr id="166" name="Content Placeholder 2"/>
          <p:cNvSpPr txBox="1"/>
          <p:nvPr>
            <p:ph type="body" sz="quarter" idx="1"/>
          </p:nvPr>
        </p:nvSpPr>
        <p:spPr>
          <a:xfrm>
            <a:off x="1531151" y="2245941"/>
            <a:ext cx="4014230" cy="3143124"/>
          </a:xfrm>
          <a:prstGeom prst="rect">
            <a:avLst/>
          </a:prstGeom>
        </p:spPr>
        <p:txBody>
          <a:bodyPr/>
          <a:lstStyle>
            <a:lvl1pPr marL="0" indent="0" defTabSz="868680">
              <a:lnSpc>
                <a:spcPct val="130000"/>
              </a:lnSpc>
              <a:spcBef>
                <a:spcPts val="900"/>
              </a:spcBef>
              <a:buSzTx/>
              <a:buNone/>
              <a:defRPr sz="2600"/>
            </a:lvl1pPr>
          </a:lstStyle>
          <a:p>
            <a:pPr/>
            <a:r>
              <a:t>Social interactions are how we act and react with others around us, including adults and peers. This forms the basis of relationships with others. </a:t>
            </a:r>
          </a:p>
        </p:txBody>
      </p:sp>
      <p:sp>
        <p:nvSpPr>
          <p:cNvPr id="167" name="Freeform: Shape 10"/>
          <p:cNvSpPr/>
          <p:nvPr/>
        </p:nvSpPr>
        <p:spPr>
          <a:xfrm>
            <a:off x="6504167" y="-2"/>
            <a:ext cx="5687683" cy="57088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85" y="0"/>
                </a:moveTo>
                <a:lnTo>
                  <a:pt x="15149" y="0"/>
                </a:lnTo>
                <a:lnTo>
                  <a:pt x="16088" y="258"/>
                </a:lnTo>
                <a:cubicBezTo>
                  <a:pt x="16410" y="366"/>
                  <a:pt x="16724" y="493"/>
                  <a:pt x="17027" y="638"/>
                </a:cubicBezTo>
                <a:cubicBezTo>
                  <a:pt x="18165" y="1180"/>
                  <a:pt x="19164" y="1972"/>
                  <a:pt x="19997" y="2991"/>
                </a:cubicBezTo>
                <a:cubicBezTo>
                  <a:pt x="20636" y="3772"/>
                  <a:pt x="21167" y="4676"/>
                  <a:pt x="21581" y="5675"/>
                </a:cubicBezTo>
                <a:lnTo>
                  <a:pt x="21600" y="5728"/>
                </a:lnTo>
                <a:lnTo>
                  <a:pt x="21600" y="14534"/>
                </a:lnTo>
                <a:lnTo>
                  <a:pt x="21461" y="14743"/>
                </a:lnTo>
                <a:cubicBezTo>
                  <a:pt x="20611" y="15842"/>
                  <a:pt x="19333" y="16854"/>
                  <a:pt x="17979" y="17925"/>
                </a:cubicBezTo>
                <a:cubicBezTo>
                  <a:pt x="17729" y="18123"/>
                  <a:pt x="17472" y="18327"/>
                  <a:pt x="17214" y="18534"/>
                </a:cubicBezTo>
                <a:cubicBezTo>
                  <a:pt x="14905" y="20386"/>
                  <a:pt x="13220" y="21600"/>
                  <a:pt x="10923" y="21600"/>
                </a:cubicBezTo>
                <a:cubicBezTo>
                  <a:pt x="7423" y="21600"/>
                  <a:pt x="4945" y="20110"/>
                  <a:pt x="2636" y="16616"/>
                </a:cubicBezTo>
                <a:cubicBezTo>
                  <a:pt x="2334" y="16159"/>
                  <a:pt x="2038" y="15743"/>
                  <a:pt x="1753" y="15342"/>
                </a:cubicBezTo>
                <a:cubicBezTo>
                  <a:pt x="569" y="13675"/>
                  <a:pt x="0" y="12809"/>
                  <a:pt x="0" y="11325"/>
                </a:cubicBezTo>
                <a:cubicBezTo>
                  <a:pt x="0" y="9851"/>
                  <a:pt x="357" y="8396"/>
                  <a:pt x="1059" y="6999"/>
                </a:cubicBezTo>
                <a:cubicBezTo>
                  <a:pt x="1746" y="5632"/>
                  <a:pt x="2729" y="4381"/>
                  <a:pt x="3980" y="3282"/>
                </a:cubicBezTo>
                <a:cubicBezTo>
                  <a:pt x="5209" y="2201"/>
                  <a:pt x="6668" y="1309"/>
                  <a:pt x="8202" y="704"/>
                </a:cubicBezTo>
                <a:cubicBezTo>
                  <a:pt x="8989" y="393"/>
                  <a:pt x="9783" y="158"/>
                  <a:pt x="10577" y="1"/>
                </a:cubicBezTo>
                <a:close/>
              </a:path>
            </a:pathLst>
          </a:custGeom>
          <a:ln w="19050">
            <a:solidFill>
              <a:srgbClr val="FFFFFF"/>
            </a:solidFill>
            <a:miter/>
          </a:ln>
        </p:spPr>
        <p:txBody>
          <a:bodyPr lIns="45718" tIns="45718" rIns="45718" bIns="45718" anchor="ctr"/>
          <a:lstStyle/>
          <a:p>
            <a:pPr algn="ctr" defTabSz="457200">
              <a:defRPr>
                <a:solidFill>
                  <a:srgbClr val="FFFFFF"/>
                </a:solidFill>
                <a:latin typeface="メイリオ"/>
                <a:ea typeface="メイリオ"/>
                <a:cs typeface="メイリオ"/>
                <a:sym typeface="メイリオ"/>
              </a:defRPr>
            </a:pPr>
          </a:p>
        </p:txBody>
      </p:sp>
      <p:sp>
        <p:nvSpPr>
          <p:cNvPr id="168" name="Freeform: Shape 12"/>
          <p:cNvSpPr/>
          <p:nvPr/>
        </p:nvSpPr>
        <p:spPr>
          <a:xfrm>
            <a:off x="6325449" y="-1"/>
            <a:ext cx="5866553" cy="57885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685" y="0"/>
                </a:moveTo>
                <a:lnTo>
                  <a:pt x="17355" y="0"/>
                </a:lnTo>
                <a:lnTo>
                  <a:pt x="17445" y="37"/>
                </a:lnTo>
                <a:cubicBezTo>
                  <a:pt x="18611" y="595"/>
                  <a:pt x="19635" y="1409"/>
                  <a:pt x="20488" y="2457"/>
                </a:cubicBezTo>
                <a:cubicBezTo>
                  <a:pt x="20706" y="2725"/>
                  <a:pt x="20912" y="3007"/>
                  <a:pt x="21105" y="3302"/>
                </a:cubicBezTo>
                <a:lnTo>
                  <a:pt x="21600" y="4145"/>
                </a:lnTo>
                <a:lnTo>
                  <a:pt x="21600" y="14989"/>
                </a:lnTo>
                <a:lnTo>
                  <a:pt x="21258" y="15380"/>
                </a:lnTo>
                <a:cubicBezTo>
                  <a:pt x="20457" y="16201"/>
                  <a:pt x="19461" y="16993"/>
                  <a:pt x="18421" y="17820"/>
                </a:cubicBezTo>
                <a:cubicBezTo>
                  <a:pt x="18165" y="18023"/>
                  <a:pt x="17901" y="18233"/>
                  <a:pt x="17636" y="18446"/>
                </a:cubicBezTo>
                <a:cubicBezTo>
                  <a:pt x="15271" y="20351"/>
                  <a:pt x="13544" y="21600"/>
                  <a:pt x="11191" y="21600"/>
                </a:cubicBezTo>
                <a:cubicBezTo>
                  <a:pt x="7605" y="21600"/>
                  <a:pt x="5066" y="20067"/>
                  <a:pt x="2701" y="16474"/>
                </a:cubicBezTo>
                <a:cubicBezTo>
                  <a:pt x="2391" y="16003"/>
                  <a:pt x="2088" y="15575"/>
                  <a:pt x="1796" y="15162"/>
                </a:cubicBezTo>
                <a:cubicBezTo>
                  <a:pt x="583" y="13448"/>
                  <a:pt x="0" y="12557"/>
                  <a:pt x="0" y="11030"/>
                </a:cubicBezTo>
                <a:cubicBezTo>
                  <a:pt x="0" y="9515"/>
                  <a:pt x="365" y="8017"/>
                  <a:pt x="1085" y="6580"/>
                </a:cubicBezTo>
                <a:cubicBezTo>
                  <a:pt x="1789" y="5174"/>
                  <a:pt x="2796" y="3887"/>
                  <a:pt x="4077" y="2757"/>
                </a:cubicBezTo>
                <a:cubicBezTo>
                  <a:pt x="5336" y="1645"/>
                  <a:pt x="6832" y="728"/>
                  <a:pt x="8403" y="105"/>
                </a:cubicBezTo>
                <a:close/>
              </a:path>
            </a:pathLst>
          </a:custGeom>
          <a:ln w="19050">
            <a:solidFill>
              <a:srgbClr val="FFFFFF"/>
            </a:solidFill>
            <a:miter/>
          </a:ln>
        </p:spPr>
        <p:txBody>
          <a:bodyPr lIns="45718" tIns="45718" rIns="45718" bIns="45718" anchor="ctr"/>
          <a:lstStyle/>
          <a:p>
            <a:pPr algn="ctr" defTabSz="457200">
              <a:defRPr>
                <a:solidFill>
                  <a:srgbClr val="FFFFFF"/>
                </a:solidFill>
                <a:latin typeface="メイリオ"/>
                <a:ea typeface="メイリオ"/>
                <a:cs typeface="メイリオ"/>
                <a:sym typeface="メイリオ"/>
              </a:defRPr>
            </a:pPr>
          </a:p>
        </p:txBody>
      </p:sp>
      <p:sp>
        <p:nvSpPr>
          <p:cNvPr id="169" name="Freeform: Shape 14"/>
          <p:cNvSpPr/>
          <p:nvPr/>
        </p:nvSpPr>
        <p:spPr>
          <a:xfrm>
            <a:off x="6623732" y="-1"/>
            <a:ext cx="5568117" cy="55777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82" y="0"/>
                </a:moveTo>
                <a:lnTo>
                  <a:pt x="14020" y="0"/>
                </a:lnTo>
                <a:lnTo>
                  <a:pt x="14913" y="141"/>
                </a:lnTo>
                <a:cubicBezTo>
                  <a:pt x="15586" y="286"/>
                  <a:pt x="16224" y="502"/>
                  <a:pt x="16824" y="789"/>
                </a:cubicBezTo>
                <a:cubicBezTo>
                  <a:pt x="17948" y="1328"/>
                  <a:pt x="18935" y="2114"/>
                  <a:pt x="19758" y="3125"/>
                </a:cubicBezTo>
                <a:cubicBezTo>
                  <a:pt x="20389" y="3900"/>
                  <a:pt x="20914" y="4798"/>
                  <a:pt x="21323" y="5790"/>
                </a:cubicBezTo>
                <a:lnTo>
                  <a:pt x="21600" y="6555"/>
                </a:lnTo>
                <a:lnTo>
                  <a:pt x="21600" y="14195"/>
                </a:lnTo>
                <a:lnTo>
                  <a:pt x="21205" y="14792"/>
                </a:lnTo>
                <a:cubicBezTo>
                  <a:pt x="20364" y="15883"/>
                  <a:pt x="19102" y="16888"/>
                  <a:pt x="17764" y="17952"/>
                </a:cubicBezTo>
                <a:cubicBezTo>
                  <a:pt x="17518" y="18148"/>
                  <a:pt x="17263" y="18351"/>
                  <a:pt x="17008" y="18556"/>
                </a:cubicBezTo>
                <a:cubicBezTo>
                  <a:pt x="14727" y="20395"/>
                  <a:pt x="13062" y="21600"/>
                  <a:pt x="10792" y="21600"/>
                </a:cubicBezTo>
                <a:cubicBezTo>
                  <a:pt x="7334" y="21600"/>
                  <a:pt x="4886" y="20120"/>
                  <a:pt x="2604" y="16652"/>
                </a:cubicBezTo>
                <a:cubicBezTo>
                  <a:pt x="2306" y="16199"/>
                  <a:pt x="2014" y="15786"/>
                  <a:pt x="1732" y="15387"/>
                </a:cubicBezTo>
                <a:cubicBezTo>
                  <a:pt x="562" y="13732"/>
                  <a:pt x="0" y="12872"/>
                  <a:pt x="0" y="11399"/>
                </a:cubicBezTo>
                <a:cubicBezTo>
                  <a:pt x="0" y="9936"/>
                  <a:pt x="352" y="8491"/>
                  <a:pt x="1046" y="7104"/>
                </a:cubicBezTo>
                <a:cubicBezTo>
                  <a:pt x="1726" y="5748"/>
                  <a:pt x="2696" y="4506"/>
                  <a:pt x="3932" y="3414"/>
                </a:cubicBezTo>
                <a:cubicBezTo>
                  <a:pt x="5146" y="2341"/>
                  <a:pt x="6589" y="1456"/>
                  <a:pt x="8104" y="855"/>
                </a:cubicBezTo>
                <a:cubicBezTo>
                  <a:pt x="9076" y="469"/>
                  <a:pt x="10059" y="201"/>
                  <a:pt x="11039" y="55"/>
                </a:cubicBezTo>
                <a:close/>
              </a:path>
            </a:pathLst>
          </a:custGeom>
          <a:solidFill>
            <a:srgbClr val="FFFFFF">
              <a:alpha val="60000"/>
            </a:srgbClr>
          </a:solidFill>
          <a:ln w="12700">
            <a:miter lim="400000"/>
          </a:ln>
        </p:spPr>
        <p:txBody>
          <a:bodyPr lIns="45718" tIns="45718" rIns="45718" bIns="45718" anchor="ctr"/>
          <a:lstStyle/>
          <a:p>
            <a:pPr algn="ctr" defTabSz="457200">
              <a:defRPr>
                <a:solidFill>
                  <a:srgbClr val="FFFFFF"/>
                </a:solidFill>
                <a:latin typeface="メイリオ"/>
                <a:ea typeface="メイリオ"/>
                <a:cs typeface="メイリオ"/>
                <a:sym typeface="メイリオ"/>
              </a:defRPr>
            </a:pPr>
          </a:p>
        </p:txBody>
      </p:sp>
      <p:pic>
        <p:nvPicPr>
          <p:cNvPr id="170" name="Picture 9" descr="Picture 9"/>
          <p:cNvPicPr>
            <a:picLocks noChangeAspect="1"/>
          </p:cNvPicPr>
          <p:nvPr/>
        </p:nvPicPr>
        <p:blipFill>
          <a:blip r:embed="rId3">
            <a:extLst/>
          </a:blip>
          <a:stretch>
            <a:fillRect/>
          </a:stretch>
        </p:blipFill>
        <p:spPr>
          <a:xfrm>
            <a:off x="6414808" y="2558380"/>
            <a:ext cx="4996973" cy="3019370"/>
          </a:xfrm>
          <a:prstGeom prst="rect">
            <a:avLst/>
          </a:prstGeom>
          <a:ln w="12700">
            <a:miter lim="400000"/>
          </a:ln>
        </p:spPr>
      </p:pic>
      <p:pic>
        <p:nvPicPr>
          <p:cNvPr id="171" name="Audio Recording.m4a" descr="Audio Recording.m4a"/>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10795000" y="5461000"/>
            <a:ext cx="1" cy="1"/>
          </a:xfrm>
          <a:prstGeom prst="rect">
            <a:avLst/>
          </a:prstGeom>
          <a:ln w="12700">
            <a:miter lim="400000"/>
          </a:ln>
        </p:spPr>
      </p:pic>
      <p:sp>
        <p:nvSpPr>
          <p:cNvPr id="172" name="Title 1"/>
          <p:cNvSpPr txBox="1"/>
          <p:nvPr>
            <p:ph type="title"/>
          </p:nvPr>
        </p:nvSpPr>
        <p:spPr>
          <a:prstGeom prst="rect">
            <a:avLst/>
          </a:prstGeom>
        </p:spPr>
        <p:txBody>
          <a:bodyPr/>
          <a:lstStyle>
            <a:lvl1pPr>
              <a:defRPr sz="3900"/>
            </a:lvl1pPr>
          </a:lstStyle>
          <a:p>
            <a:pPr/>
            <a:r>
              <a:t>Social interactions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6244" fill="hold"/>
                                        <p:tgtEl>
                                          <p:spTgt spid="171"/>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7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Title 1"/>
          <p:cNvSpPr txBox="1"/>
          <p:nvPr>
            <p:ph type="title"/>
          </p:nvPr>
        </p:nvSpPr>
        <p:spPr>
          <a:prstGeom prst="rect">
            <a:avLst/>
          </a:prstGeom>
        </p:spPr>
        <p:txBody>
          <a:bodyPr/>
          <a:lstStyle/>
          <a:p>
            <a:pPr/>
            <a:r>
              <a:t>Social interactions</a:t>
            </a:r>
          </a:p>
        </p:txBody>
      </p:sp>
      <p:sp>
        <p:nvSpPr>
          <p:cNvPr id="177" name="Content Placeholder 2"/>
          <p:cNvSpPr txBox="1"/>
          <p:nvPr>
            <p:ph type="body" sz="half" idx="1"/>
          </p:nvPr>
        </p:nvSpPr>
        <p:spPr>
          <a:xfrm>
            <a:off x="6985000" y="1736157"/>
            <a:ext cx="4720522" cy="4351340"/>
          </a:xfrm>
          <a:prstGeom prst="rect">
            <a:avLst/>
          </a:prstGeom>
        </p:spPr>
        <p:txBody>
          <a:bodyPr/>
          <a:lstStyle/>
          <a:p>
            <a:pPr marL="217170" indent="-217170" defTabSz="868680">
              <a:spcBef>
                <a:spcPts val="900"/>
              </a:spcBef>
              <a:defRPr sz="2600"/>
            </a:pPr>
            <a:r>
              <a:t>Share</a:t>
            </a:r>
          </a:p>
          <a:p>
            <a:pPr marL="217170" indent="-217170" defTabSz="868680">
              <a:spcBef>
                <a:spcPts val="900"/>
              </a:spcBef>
              <a:defRPr sz="2600"/>
            </a:pPr>
            <a:r>
              <a:t>Take turns</a:t>
            </a:r>
          </a:p>
          <a:p>
            <a:pPr marL="217170" indent="-217170" defTabSz="868680">
              <a:spcBef>
                <a:spcPts val="900"/>
              </a:spcBef>
              <a:defRPr sz="2600"/>
            </a:pPr>
            <a:r>
              <a:t>Cooperate</a:t>
            </a:r>
          </a:p>
          <a:p>
            <a:pPr marL="217170" indent="-217170" defTabSz="868680">
              <a:spcBef>
                <a:spcPts val="900"/>
              </a:spcBef>
              <a:defRPr sz="2600"/>
            </a:pPr>
            <a:r>
              <a:t>Listen</a:t>
            </a:r>
          </a:p>
          <a:p>
            <a:pPr marL="217170" indent="-217170" defTabSz="868680">
              <a:spcBef>
                <a:spcPts val="900"/>
              </a:spcBef>
              <a:defRPr sz="2600"/>
            </a:pPr>
            <a:r>
              <a:t>Play together</a:t>
            </a:r>
          </a:p>
          <a:p>
            <a:pPr marL="217170" indent="-217170" defTabSz="868680">
              <a:spcBef>
                <a:spcPts val="900"/>
              </a:spcBef>
              <a:defRPr sz="2600"/>
            </a:pPr>
            <a:r>
              <a:t>Problem solve</a:t>
            </a:r>
          </a:p>
          <a:p>
            <a:pPr marL="217170" indent="-217170" defTabSz="868680">
              <a:spcBef>
                <a:spcPts val="900"/>
              </a:spcBef>
              <a:defRPr sz="2600"/>
            </a:pPr>
            <a:r>
              <a:t>Manage conflicts</a:t>
            </a:r>
          </a:p>
          <a:p>
            <a:pPr marL="217170" indent="-217170" defTabSz="868680">
              <a:spcBef>
                <a:spcPts val="900"/>
              </a:spcBef>
              <a:defRPr sz="2600"/>
            </a:pPr>
            <a:r>
              <a:t>Understand personal </a:t>
            </a:r>
            <a:br/>
            <a:r>
              <a:t>space</a:t>
            </a:r>
          </a:p>
        </p:txBody>
      </p:sp>
      <p:pic>
        <p:nvPicPr>
          <p:cNvPr id="178" name="Content Placeholder 4" descr="Content Placeholder 4"/>
          <p:cNvPicPr>
            <a:picLocks noChangeAspect="1"/>
          </p:cNvPicPr>
          <p:nvPr/>
        </p:nvPicPr>
        <p:blipFill>
          <a:blip r:embed="rId3">
            <a:extLst/>
          </a:blip>
          <a:srcRect l="0" t="0" r="3182" b="0"/>
          <a:stretch>
            <a:fillRect/>
          </a:stretch>
        </p:blipFill>
        <p:spPr>
          <a:xfrm>
            <a:off x="986991" y="1916113"/>
            <a:ext cx="5420896" cy="3737393"/>
          </a:xfrm>
          <a:prstGeom prst="rect">
            <a:avLst/>
          </a:prstGeom>
          <a:ln w="12700">
            <a:miter lim="400000"/>
          </a:ln>
        </p:spPr>
      </p:pic>
      <p:pic>
        <p:nvPicPr>
          <p:cNvPr id="179" name="Audio Recording.m4a" descr="Audio Recording.m4a"/>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10795000" y="5461000"/>
            <a:ext cx="1" cy="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5583" fill="hold"/>
                                        <p:tgtEl>
                                          <p:spTgt spid="179"/>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7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Title 1"/>
          <p:cNvSpPr txBox="1"/>
          <p:nvPr>
            <p:ph type="title"/>
          </p:nvPr>
        </p:nvSpPr>
        <p:spPr>
          <a:xfrm>
            <a:off x="504371" y="184490"/>
            <a:ext cx="10515601" cy="1325563"/>
          </a:xfrm>
          <a:prstGeom prst="rect">
            <a:avLst/>
          </a:prstGeom>
        </p:spPr>
        <p:txBody>
          <a:bodyPr anchor="b"/>
          <a:lstStyle/>
          <a:p>
            <a:pPr/>
            <a:r>
              <a:t>Emotional literacy</a:t>
            </a:r>
          </a:p>
        </p:txBody>
      </p:sp>
      <p:sp>
        <p:nvSpPr>
          <p:cNvPr id="184" name="Content Placeholder 2"/>
          <p:cNvSpPr txBox="1"/>
          <p:nvPr>
            <p:ph type="body" sz="half" idx="1"/>
          </p:nvPr>
        </p:nvSpPr>
        <p:spPr>
          <a:xfrm>
            <a:off x="188684" y="1825625"/>
            <a:ext cx="5831118" cy="4836432"/>
          </a:xfrm>
          <a:prstGeom prst="rect">
            <a:avLst/>
          </a:prstGeom>
          <a:solidFill>
            <a:srgbClr val="E2F0D9"/>
          </a:solidFill>
        </p:spPr>
        <p:txBody>
          <a:bodyPr lIns="254000" tIns="254000" rIns="254000" bIns="254000"/>
          <a:lstStyle>
            <a:lvl1pPr marL="0" indent="0">
              <a:lnSpc>
                <a:spcPct val="130000"/>
              </a:lnSpc>
              <a:buSzTx/>
              <a:buNone/>
            </a:lvl1pPr>
          </a:lstStyle>
          <a:p>
            <a:pPr/>
            <a:r>
              <a:t>Emotional Literacy is one’s ability to recognize, understand, label and express feelings. This also includes the ability to identify others’ emotions expressed through spoken language, body language and facial expressions.</a:t>
            </a:r>
          </a:p>
        </p:txBody>
      </p:sp>
      <p:grpSp>
        <p:nvGrpSpPr>
          <p:cNvPr id="187" name="Content Placeholder 3"/>
          <p:cNvGrpSpPr/>
          <p:nvPr/>
        </p:nvGrpSpPr>
        <p:grpSpPr>
          <a:xfrm>
            <a:off x="6128655" y="1825624"/>
            <a:ext cx="5889174" cy="4836434"/>
            <a:chOff x="0" y="0"/>
            <a:chExt cx="5889173" cy="4836433"/>
          </a:xfrm>
        </p:grpSpPr>
        <p:sp>
          <p:nvSpPr>
            <p:cNvPr id="185" name="Rectangle"/>
            <p:cNvSpPr/>
            <p:nvPr/>
          </p:nvSpPr>
          <p:spPr>
            <a:xfrm>
              <a:off x="-1" y="-1"/>
              <a:ext cx="5889174" cy="4836434"/>
            </a:xfrm>
            <a:prstGeom prst="rect">
              <a:avLst/>
            </a:prstGeom>
            <a:solidFill>
              <a:srgbClr val="DAE3F3"/>
            </a:solidFill>
            <a:ln w="12700" cap="flat">
              <a:noFill/>
              <a:miter lim="400000"/>
            </a:ln>
            <a:effectLst/>
          </p:spPr>
          <p:txBody>
            <a:bodyPr wrap="square" lIns="45718" tIns="45718" rIns="45718" bIns="45718" numCol="1" anchor="t">
              <a:noAutofit/>
            </a:bodyPr>
            <a:lstStyle/>
            <a:p>
              <a:pPr>
                <a:lnSpc>
                  <a:spcPct val="90000"/>
                </a:lnSpc>
                <a:spcBef>
                  <a:spcPts val="1000"/>
                </a:spcBef>
                <a:defRPr sz="2800"/>
              </a:pPr>
            </a:p>
          </p:txBody>
        </p:sp>
        <p:sp>
          <p:nvSpPr>
            <p:cNvPr id="186" name="Nurturing Emotional Literacy helps children learn:…"/>
            <p:cNvSpPr txBox="1"/>
            <p:nvPr/>
          </p:nvSpPr>
          <p:spPr>
            <a:xfrm>
              <a:off x="45718" y="-1"/>
              <a:ext cx="5797734" cy="48364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54000" tIns="254000" rIns="254000" bIns="254000" numCol="1" anchor="t">
              <a:normAutofit fontScale="100000" lnSpcReduction="0"/>
            </a:bodyPr>
            <a:lstStyle/>
            <a:p>
              <a:pPr algn="ctr">
                <a:lnSpc>
                  <a:spcPct val="90000"/>
                </a:lnSpc>
                <a:spcBef>
                  <a:spcPts val="1000"/>
                </a:spcBef>
                <a:defRPr cap="all" sz="2800"/>
              </a:pPr>
              <a:r>
                <a:t>Nurturing Emotional Literacy helps children learn:</a:t>
              </a:r>
            </a:p>
            <a:p>
              <a:pPr marL="228600" indent="-228600">
                <a:lnSpc>
                  <a:spcPct val="150000"/>
                </a:lnSpc>
                <a:spcBef>
                  <a:spcPts val="1000"/>
                </a:spcBef>
                <a:buSzPct val="100000"/>
                <a:buFont typeface="Arial"/>
                <a:buChar char="•"/>
                <a:defRPr sz="2800"/>
              </a:pPr>
              <a:r>
                <a:t>Self awareness</a:t>
              </a:r>
            </a:p>
            <a:p>
              <a:pPr marL="228600" indent="-228600">
                <a:lnSpc>
                  <a:spcPct val="150000"/>
                </a:lnSpc>
                <a:spcBef>
                  <a:spcPts val="1000"/>
                </a:spcBef>
                <a:buSzPct val="100000"/>
                <a:buFont typeface="Arial"/>
                <a:buChar char="•"/>
                <a:defRPr sz="2800"/>
              </a:pPr>
              <a:r>
                <a:t>Self management</a:t>
              </a:r>
            </a:p>
            <a:p>
              <a:pPr marL="228600" indent="-228600">
                <a:lnSpc>
                  <a:spcPct val="150000"/>
                </a:lnSpc>
                <a:spcBef>
                  <a:spcPts val="1000"/>
                </a:spcBef>
                <a:buSzPct val="100000"/>
                <a:buFont typeface="Arial"/>
                <a:buChar char="•"/>
                <a:defRPr sz="2800"/>
              </a:pPr>
              <a:r>
                <a:t>Social awareness</a:t>
              </a:r>
            </a:p>
          </p:txBody>
        </p:sp>
      </p:grpSp>
      <p:pic>
        <p:nvPicPr>
          <p:cNvPr id="188"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0795000" y="54610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50873" fill="hold"/>
                                        <p:tgtEl>
                                          <p:spTgt spid="188"/>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8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Title 1"/>
          <p:cNvSpPr txBox="1"/>
          <p:nvPr>
            <p:ph type="title"/>
          </p:nvPr>
        </p:nvSpPr>
        <p:spPr>
          <a:xfrm>
            <a:off x="762000" y="609600"/>
            <a:ext cx="10515600" cy="848861"/>
          </a:xfrm>
          <a:prstGeom prst="rect">
            <a:avLst/>
          </a:prstGeom>
        </p:spPr>
        <p:txBody>
          <a:bodyPr anchor="b"/>
          <a:lstStyle/>
          <a:p>
            <a:pPr/>
            <a:r>
              <a:t>Self regulation</a:t>
            </a:r>
          </a:p>
        </p:txBody>
      </p:sp>
      <p:sp>
        <p:nvSpPr>
          <p:cNvPr id="193" name="Content Placeholder 2"/>
          <p:cNvSpPr txBox="1"/>
          <p:nvPr>
            <p:ph type="body" sz="half" idx="1"/>
          </p:nvPr>
        </p:nvSpPr>
        <p:spPr>
          <a:xfrm>
            <a:off x="203200" y="1571625"/>
            <a:ext cx="5816600" cy="4836432"/>
          </a:xfrm>
          <a:prstGeom prst="rect">
            <a:avLst/>
          </a:prstGeom>
          <a:solidFill>
            <a:srgbClr val="E2F0D9"/>
          </a:solidFill>
        </p:spPr>
        <p:txBody>
          <a:bodyPr lIns="254000" tIns="254000" rIns="254000" bIns="254000"/>
          <a:lstStyle>
            <a:lvl1pPr marL="0" indent="0">
              <a:lnSpc>
                <a:spcPct val="130000"/>
              </a:lnSpc>
              <a:buSzTx/>
              <a:buNone/>
            </a:lvl1pPr>
          </a:lstStyle>
          <a:p>
            <a:pPr/>
            <a:r>
              <a:t>Self-regulation is our ability to manage and control our own attention, energy levels, and emotions in ways that help us build positive relationships and a sense of wellbeing.</a:t>
            </a:r>
          </a:p>
        </p:txBody>
      </p:sp>
      <p:grpSp>
        <p:nvGrpSpPr>
          <p:cNvPr id="196" name="Content Placeholder 3"/>
          <p:cNvGrpSpPr/>
          <p:nvPr/>
        </p:nvGrpSpPr>
        <p:grpSpPr>
          <a:xfrm>
            <a:off x="6172197" y="1571624"/>
            <a:ext cx="5831119" cy="4836434"/>
            <a:chOff x="-1" y="0"/>
            <a:chExt cx="5831118" cy="4836433"/>
          </a:xfrm>
        </p:grpSpPr>
        <p:sp>
          <p:nvSpPr>
            <p:cNvPr id="194" name="Rectangle"/>
            <p:cNvSpPr/>
            <p:nvPr/>
          </p:nvSpPr>
          <p:spPr>
            <a:xfrm>
              <a:off x="-2" y="-1"/>
              <a:ext cx="5831120" cy="4836434"/>
            </a:xfrm>
            <a:prstGeom prst="rect">
              <a:avLst/>
            </a:prstGeom>
            <a:solidFill>
              <a:srgbClr val="DAE3F3"/>
            </a:solidFill>
            <a:ln w="12700" cap="flat">
              <a:noFill/>
              <a:miter lim="400000"/>
            </a:ln>
            <a:effectLst/>
          </p:spPr>
          <p:txBody>
            <a:bodyPr wrap="square" lIns="45718" tIns="45718" rIns="45718" bIns="45718" numCol="1" anchor="t">
              <a:noAutofit/>
            </a:bodyPr>
            <a:lstStyle/>
            <a:p>
              <a:pPr>
                <a:lnSpc>
                  <a:spcPct val="90000"/>
                </a:lnSpc>
                <a:spcBef>
                  <a:spcPts val="1000"/>
                </a:spcBef>
                <a:defRPr sz="2800"/>
              </a:pPr>
            </a:p>
          </p:txBody>
        </p:sp>
        <p:sp>
          <p:nvSpPr>
            <p:cNvPr id="195" name="States of regulation…"/>
            <p:cNvSpPr txBox="1"/>
            <p:nvPr/>
          </p:nvSpPr>
          <p:spPr>
            <a:xfrm>
              <a:off x="45718" y="-1"/>
              <a:ext cx="5739679" cy="48364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54000" tIns="254000" rIns="254000" bIns="254000" numCol="1" anchor="t">
              <a:normAutofit fontScale="100000" lnSpcReduction="0"/>
            </a:bodyPr>
            <a:lstStyle/>
            <a:p>
              <a:pPr algn="ctr" defTabSz="905255">
                <a:lnSpc>
                  <a:spcPct val="90000"/>
                </a:lnSpc>
                <a:spcBef>
                  <a:spcPts val="900"/>
                </a:spcBef>
                <a:defRPr cap="all" sz="2700"/>
              </a:pPr>
              <a:r>
                <a:t>States of regulation</a:t>
              </a:r>
            </a:p>
            <a:p>
              <a:pPr marL="226313" indent="-226313" defTabSz="905255">
                <a:lnSpc>
                  <a:spcPct val="90000"/>
                </a:lnSpc>
                <a:spcBef>
                  <a:spcPts val="900"/>
                </a:spcBef>
                <a:buSzPct val="100000"/>
                <a:buFont typeface="Arial"/>
                <a:buChar char="•"/>
                <a:defRPr b="1" sz="2700"/>
              </a:pPr>
              <a:r>
                <a:t>Under-stimulated</a:t>
              </a:r>
              <a:r>
                <a:rPr b="0"/>
                <a:t> –disappointed, sad, sick, lethargic, tired, bored</a:t>
              </a:r>
            </a:p>
            <a:p>
              <a:pPr marL="226313" indent="-226313" defTabSz="905255">
                <a:lnSpc>
                  <a:spcPct val="90000"/>
                </a:lnSpc>
                <a:spcBef>
                  <a:spcPts val="900"/>
                </a:spcBef>
                <a:buSzPct val="100000"/>
                <a:buFont typeface="Arial"/>
                <a:buChar char="•"/>
                <a:defRPr b="1" sz="2700"/>
              </a:pPr>
              <a:r>
                <a:t>Regulated</a:t>
              </a:r>
              <a:r>
                <a:rPr b="0"/>
                <a:t> –calm, happy, tolerant, interactive, content, co-operative</a:t>
              </a:r>
            </a:p>
            <a:p>
              <a:pPr marL="226313" indent="-226313" defTabSz="905255">
                <a:lnSpc>
                  <a:spcPct val="90000"/>
                </a:lnSpc>
                <a:spcBef>
                  <a:spcPts val="900"/>
                </a:spcBef>
                <a:buSzPct val="100000"/>
                <a:buFont typeface="Arial"/>
                <a:buChar char="•"/>
                <a:defRPr b="1" sz="2700"/>
              </a:pPr>
              <a:r>
                <a:t>Heightened</a:t>
              </a:r>
              <a:r>
                <a:rPr b="0"/>
                <a:t> –annoyed, irritated, overwhelmed, frustrated, anxious</a:t>
              </a:r>
            </a:p>
            <a:p>
              <a:pPr marL="226313" indent="-226313" defTabSz="905255">
                <a:lnSpc>
                  <a:spcPct val="90000"/>
                </a:lnSpc>
                <a:spcBef>
                  <a:spcPts val="900"/>
                </a:spcBef>
                <a:buSzPct val="100000"/>
                <a:buFont typeface="Arial"/>
                <a:buChar char="•"/>
                <a:defRPr b="1" sz="2700"/>
              </a:pPr>
              <a:r>
                <a:t>Loss of control</a:t>
              </a:r>
              <a:r>
                <a:rPr b="0"/>
                <a:t> –enraged, terrified, destructive, aggressive, </a:t>
              </a:r>
              <a:br>
                <a:rPr b="0"/>
              </a:br>
              <a:r>
                <a:rPr b="0"/>
                <a:t>overly excited</a:t>
              </a:r>
            </a:p>
          </p:txBody>
        </p:sp>
      </p:grpSp>
      <p:pic>
        <p:nvPicPr>
          <p:cNvPr id="197" name="Audio Recording.m4a" descr="Audio Recording.m4a"/>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0795000" y="5461000"/>
            <a:ext cx="1" cy="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56361" fill="hold"/>
                                        <p:tgtEl>
                                          <p:spTgt spid="197"/>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197"/>
                </p:tgtEl>
              </p:cMediaNode>
            </p:audio>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