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58" r:id="rId4"/>
    <p:sldId id="277" r:id="rId5"/>
    <p:sldId id="257" r:id="rId6"/>
    <p:sldId id="271" r:id="rId7"/>
    <p:sldId id="263" r:id="rId8"/>
    <p:sldId id="265" r:id="rId9"/>
    <p:sldId id="267" r:id="rId10"/>
    <p:sldId id="268" r:id="rId11"/>
    <p:sldId id="266" r:id="rId12"/>
    <p:sldId id="261" r:id="rId13"/>
    <p:sldId id="272" r:id="rId14"/>
    <p:sldId id="273" r:id="rId15"/>
    <p:sldId id="274" r:id="rId16"/>
    <p:sldId id="262" r:id="rId17"/>
    <p:sldId id="269" r:id="rId18"/>
    <p:sldId id="270" r:id="rId19"/>
    <p:sldId id="275" r:id="rId20"/>
    <p:sldId id="278" r:id="rId21"/>
    <p:sldId id="276" r:id="rId22"/>
    <p:sldId id="279" r:id="rId23"/>
    <p:sldId id="280" r:id="rId24"/>
    <p:sldId id="264" r:id="rId25"/>
    <p:sldId id="281"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48"/>
    <a:srgbClr val="FD681C"/>
    <a:srgbClr val="EEA898"/>
    <a:srgbClr val="98BBB0"/>
    <a:srgbClr val="201C21"/>
    <a:srgbClr val="FEF7E5"/>
    <a:srgbClr val="CA9799"/>
    <a:srgbClr val="D0ADA0"/>
    <a:srgbClr val="790102"/>
    <a:srgbClr val="F6A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25" autoAdjust="0"/>
    <p:restoredTop sz="81932" autoAdjust="0"/>
  </p:normalViewPr>
  <p:slideViewPr>
    <p:cSldViewPr snapToGrid="0">
      <p:cViewPr>
        <p:scale>
          <a:sx n="47" d="100"/>
          <a:sy n="47" d="100"/>
        </p:scale>
        <p:origin x="432" y="72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1EE70-6FDC-40ED-95CD-2AB7C480A354}" type="datetimeFigureOut">
              <a:rPr lang="en-US" smtClean="0"/>
              <a:t>11/25/2021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05DB1-C41F-4460-82C5-A02F76094050}" type="slidenum">
              <a:rPr lang="en-US" smtClean="0"/>
              <a:t>‹#›</a:t>
            </a:fld>
            <a:endParaRPr lang="en-US"/>
          </a:p>
        </p:txBody>
      </p:sp>
    </p:spTree>
    <p:extLst>
      <p:ext uri="{BB962C8B-B14F-4D97-AF65-F5344CB8AC3E}">
        <p14:creationId xmlns:p14="http://schemas.microsoft.com/office/powerpoint/2010/main" val="14271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0E05DB1-C41F-4460-82C5-A02F76094050}" type="slidenum">
              <a:rPr lang="en-US" smtClean="0"/>
              <a:t>4</a:t>
            </a:fld>
            <a:endParaRPr lang="en-US"/>
          </a:p>
        </p:txBody>
      </p:sp>
    </p:spTree>
    <p:extLst>
      <p:ext uri="{BB962C8B-B14F-4D97-AF65-F5344CB8AC3E}">
        <p14:creationId xmlns:p14="http://schemas.microsoft.com/office/powerpoint/2010/main" val="372593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05DB1-C41F-4460-82C5-A02F76094050}" type="slidenum">
              <a:rPr lang="en-US" smtClean="0"/>
              <a:t>26</a:t>
            </a:fld>
            <a:endParaRPr lang="en-US"/>
          </a:p>
        </p:txBody>
      </p:sp>
    </p:spTree>
    <p:extLst>
      <p:ext uri="{BB962C8B-B14F-4D97-AF65-F5344CB8AC3E}">
        <p14:creationId xmlns:p14="http://schemas.microsoft.com/office/powerpoint/2010/main" val="293981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importance of directly and confidently addressing suicide </a:t>
            </a:r>
            <a:endParaRPr lang="en-US" dirty="0"/>
          </a:p>
        </p:txBody>
      </p:sp>
      <p:sp>
        <p:nvSpPr>
          <p:cNvPr id="4" name="Slide Number Placeholder 3"/>
          <p:cNvSpPr>
            <a:spLocks noGrp="1"/>
          </p:cNvSpPr>
          <p:nvPr>
            <p:ph type="sldNum" sz="quarter" idx="10"/>
          </p:nvPr>
        </p:nvSpPr>
        <p:spPr/>
        <p:txBody>
          <a:bodyPr/>
          <a:lstStyle/>
          <a:p>
            <a:fld id="{E0E05DB1-C41F-4460-82C5-A02F76094050}" type="slidenum">
              <a:rPr lang="en-US" smtClean="0"/>
              <a:t>6</a:t>
            </a:fld>
            <a:endParaRPr lang="en-US"/>
          </a:p>
        </p:txBody>
      </p:sp>
    </p:spTree>
    <p:extLst>
      <p:ext uri="{BB962C8B-B14F-4D97-AF65-F5344CB8AC3E}">
        <p14:creationId xmlns:p14="http://schemas.microsoft.com/office/powerpoint/2010/main" val="107570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05DB1-C41F-4460-82C5-A02F76094050}" type="slidenum">
              <a:rPr lang="en-US" smtClean="0"/>
              <a:t>7</a:t>
            </a:fld>
            <a:endParaRPr lang="en-US"/>
          </a:p>
        </p:txBody>
      </p:sp>
    </p:spTree>
    <p:extLst>
      <p:ext uri="{BB962C8B-B14F-4D97-AF65-F5344CB8AC3E}">
        <p14:creationId xmlns:p14="http://schemas.microsoft.com/office/powerpoint/2010/main" val="302144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While it is good to know who is more likely to </a:t>
            </a:r>
            <a:r>
              <a:rPr lang="en-US" baseline="0" dirty="0" smtClean="0"/>
              <a:t> be suicidal, it is imperative that you don’t JUST focus on these groups, b/c you run the risk of ignoring other </a:t>
            </a:r>
            <a:r>
              <a:rPr lang="en-US" baseline="0" dirty="0" err="1" smtClean="0"/>
              <a:t>follks</a:t>
            </a:r>
            <a:r>
              <a:rPr lang="en-US" baseline="0" dirty="0" smtClean="0"/>
              <a:t> who may also need your help and/or attention </a:t>
            </a:r>
            <a:endParaRPr lang="en-US" dirty="0"/>
          </a:p>
        </p:txBody>
      </p:sp>
      <p:sp>
        <p:nvSpPr>
          <p:cNvPr id="4" name="Slide Number Placeholder 3"/>
          <p:cNvSpPr>
            <a:spLocks noGrp="1"/>
          </p:cNvSpPr>
          <p:nvPr>
            <p:ph type="sldNum" sz="quarter" idx="10"/>
          </p:nvPr>
        </p:nvSpPr>
        <p:spPr/>
        <p:txBody>
          <a:bodyPr/>
          <a:lstStyle/>
          <a:p>
            <a:fld id="{E0E05DB1-C41F-4460-82C5-A02F76094050}" type="slidenum">
              <a:rPr lang="en-US" smtClean="0"/>
              <a:t>11</a:t>
            </a:fld>
            <a:endParaRPr lang="en-US"/>
          </a:p>
        </p:txBody>
      </p:sp>
    </p:spTree>
    <p:extLst>
      <p:ext uri="{BB962C8B-B14F-4D97-AF65-F5344CB8AC3E}">
        <p14:creationId xmlns:p14="http://schemas.microsoft.com/office/powerpoint/2010/main" val="176256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05DB1-C41F-4460-82C5-A02F76094050}" type="slidenum">
              <a:rPr lang="en-US" smtClean="0"/>
              <a:t>12</a:t>
            </a:fld>
            <a:endParaRPr lang="en-US"/>
          </a:p>
        </p:txBody>
      </p:sp>
    </p:spTree>
    <p:extLst>
      <p:ext uri="{BB962C8B-B14F-4D97-AF65-F5344CB8AC3E}">
        <p14:creationId xmlns:p14="http://schemas.microsoft.com/office/powerpoint/2010/main" val="19555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05DB1-C41F-4460-82C5-A02F76094050}" type="slidenum">
              <a:rPr lang="en-US" smtClean="0"/>
              <a:t>14</a:t>
            </a:fld>
            <a:endParaRPr lang="en-US"/>
          </a:p>
        </p:txBody>
      </p:sp>
    </p:spTree>
    <p:extLst>
      <p:ext uri="{BB962C8B-B14F-4D97-AF65-F5344CB8AC3E}">
        <p14:creationId xmlns:p14="http://schemas.microsoft.com/office/powerpoint/2010/main" val="25581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05DB1-C41F-4460-82C5-A02F76094050}" type="slidenum">
              <a:rPr lang="en-US" smtClean="0"/>
              <a:t>15</a:t>
            </a:fld>
            <a:endParaRPr lang="en-US"/>
          </a:p>
        </p:txBody>
      </p:sp>
    </p:spTree>
    <p:extLst>
      <p:ext uri="{BB962C8B-B14F-4D97-AF65-F5344CB8AC3E}">
        <p14:creationId xmlns:p14="http://schemas.microsoft.com/office/powerpoint/2010/main" val="240924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05DB1-C41F-4460-82C5-A02F76094050}" type="slidenum">
              <a:rPr lang="en-US" smtClean="0"/>
              <a:t>18</a:t>
            </a:fld>
            <a:endParaRPr lang="en-US"/>
          </a:p>
        </p:txBody>
      </p:sp>
    </p:spTree>
    <p:extLst>
      <p:ext uri="{BB962C8B-B14F-4D97-AF65-F5344CB8AC3E}">
        <p14:creationId xmlns:p14="http://schemas.microsoft.com/office/powerpoint/2010/main" val="2488346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05DB1-C41F-4460-82C5-A02F76094050}" type="slidenum">
              <a:rPr lang="en-US" smtClean="0"/>
              <a:t>20</a:t>
            </a:fld>
            <a:endParaRPr lang="en-US"/>
          </a:p>
        </p:txBody>
      </p:sp>
    </p:spTree>
    <p:extLst>
      <p:ext uri="{BB962C8B-B14F-4D97-AF65-F5344CB8AC3E}">
        <p14:creationId xmlns:p14="http://schemas.microsoft.com/office/powerpoint/2010/main" val="273726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2952C8-628D-4382-9FA3-FC4426B9B84F}"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81442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952C8-628D-4382-9FA3-FC4426B9B84F}"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421892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952C8-628D-4382-9FA3-FC4426B9B84F}"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50163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952C8-628D-4382-9FA3-FC4426B9B84F}"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42232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2952C8-628D-4382-9FA3-FC4426B9B84F}" type="datetimeFigureOut">
              <a:rPr lang="en-US" smtClean="0"/>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293836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2952C8-628D-4382-9FA3-FC4426B9B84F}"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355542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2952C8-628D-4382-9FA3-FC4426B9B84F}" type="datetimeFigureOut">
              <a:rPr lang="en-US" smtClean="0"/>
              <a:t>11/25/2021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69547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952C8-628D-4382-9FA3-FC4426B9B84F}" type="datetimeFigureOut">
              <a:rPr lang="en-US" smtClean="0"/>
              <a:t>11/25/2021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174663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952C8-628D-4382-9FA3-FC4426B9B84F}" type="datetimeFigureOut">
              <a:rPr lang="en-US" smtClean="0"/>
              <a:t>11/25/2021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322046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2952C8-628D-4382-9FA3-FC4426B9B84F}"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269460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2952C8-628D-4382-9FA3-FC4426B9B84F}" type="datetimeFigureOut">
              <a:rPr lang="en-US" smtClean="0"/>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75369-D659-4B5B-9974-7A3A28F2FBB0}" type="slidenum">
              <a:rPr lang="en-US" smtClean="0"/>
              <a:t>‹#›</a:t>
            </a:fld>
            <a:endParaRPr lang="en-US"/>
          </a:p>
        </p:txBody>
      </p:sp>
    </p:spTree>
    <p:extLst>
      <p:ext uri="{BB962C8B-B14F-4D97-AF65-F5344CB8AC3E}">
        <p14:creationId xmlns:p14="http://schemas.microsoft.com/office/powerpoint/2010/main" val="388416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952C8-628D-4382-9FA3-FC4426B9B84F}" type="datetimeFigureOut">
              <a:rPr lang="en-US" smtClean="0"/>
              <a:t>11/25/2021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75369-D659-4B5B-9974-7A3A28F2FBB0}" type="slidenum">
              <a:rPr lang="en-US" smtClean="0"/>
              <a:t>‹#›</a:t>
            </a:fld>
            <a:endParaRPr lang="en-US"/>
          </a:p>
        </p:txBody>
      </p:sp>
    </p:spTree>
    <p:extLst>
      <p:ext uri="{BB962C8B-B14F-4D97-AF65-F5344CB8AC3E}">
        <p14:creationId xmlns:p14="http://schemas.microsoft.com/office/powerpoint/2010/main" val="22058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ca/en/public-health/services/publications/healthy-living/suicide-canada-key-statistics-infographic.html"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nada.ca/en/public-health/services/publications/healthy-living/suicide-canada-key-statistics-infographic.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statcan.gc.ca/"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anada.ca/en/public-health/services/publications/healthy-living/suicide-canada-key-statistics-infographic.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97328"/>
            <a:ext cx="12192000" cy="1619120"/>
          </a:xfrm>
          <a:solidFill>
            <a:schemeClr val="accent1">
              <a:lumMod val="60000"/>
              <a:lumOff val="40000"/>
            </a:schemeClr>
          </a:solidFill>
        </p:spPr>
        <p:txBody>
          <a:bodyPr>
            <a:noAutofit/>
          </a:bodyPr>
          <a:lstStyle/>
          <a:p>
            <a:pPr algn="l"/>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SUICIDE &amp; SUICIDAL IDEATION IN PEOPLE WITH INTELLECTUAL &amp; DEVELOPMENTAL DISABILITIES/DUAL DIAGNOSIS (ID/DD)</a:t>
            </a:r>
            <a:endParaRPr lang="en-US" sz="3600" dirty="0">
              <a:solidFill>
                <a:schemeClr val="bg1"/>
              </a:solidFill>
              <a:latin typeface="Arial Black" panose="020B0A04020102020204" pitchFamily="34" charset="0"/>
            </a:endParaRPr>
          </a:p>
        </p:txBody>
      </p:sp>
      <p:sp>
        <p:nvSpPr>
          <p:cNvPr id="3" name="Subtitle 2"/>
          <p:cNvSpPr>
            <a:spLocks noGrp="1"/>
          </p:cNvSpPr>
          <p:nvPr>
            <p:ph type="subTitle" idx="1"/>
          </p:nvPr>
        </p:nvSpPr>
        <p:spPr>
          <a:xfrm>
            <a:off x="0" y="2206948"/>
            <a:ext cx="11502096" cy="3241352"/>
          </a:xfrm>
        </p:spPr>
        <p:txBody>
          <a:bodyPr>
            <a:normAutofit fontScale="55000" lnSpcReduction="20000"/>
          </a:bodyPr>
          <a:lstStyle/>
          <a:p>
            <a:pPr algn="l"/>
            <a:r>
              <a:rPr lang="en-US" sz="8000" b="1" dirty="0" smtClean="0">
                <a:solidFill>
                  <a:srgbClr val="FFC948"/>
                </a:solidFill>
                <a:effectLst>
                  <a:outerShdw blurRad="38100" dist="38100" dir="2700000" algn="tl">
                    <a:srgbClr val="000000">
                      <a:alpha val="43137"/>
                    </a:srgbClr>
                  </a:outerShdw>
                </a:effectLst>
                <a:latin typeface="+mj-lt"/>
              </a:rPr>
              <a:t>Michelle Anbar-Goldstein, MSW, RSW </a:t>
            </a:r>
            <a:br>
              <a:rPr lang="en-US" sz="8000" b="1" dirty="0" smtClean="0">
                <a:solidFill>
                  <a:srgbClr val="FFC948"/>
                </a:solidFill>
                <a:effectLst>
                  <a:outerShdw blurRad="38100" dist="38100" dir="2700000" algn="tl">
                    <a:srgbClr val="000000">
                      <a:alpha val="43137"/>
                    </a:srgbClr>
                  </a:outerShdw>
                </a:effectLst>
                <a:latin typeface="+mj-lt"/>
              </a:rPr>
            </a:br>
            <a:r>
              <a:rPr lang="en-US" sz="8000" b="1" dirty="0" smtClean="0">
                <a:solidFill>
                  <a:srgbClr val="FFC948"/>
                </a:solidFill>
                <a:effectLst>
                  <a:outerShdw blurRad="38100" dist="38100" dir="2700000" algn="tl">
                    <a:srgbClr val="000000">
                      <a:alpha val="43137"/>
                    </a:srgbClr>
                  </a:outerShdw>
                </a:effectLst>
                <a:latin typeface="+mj-lt"/>
              </a:rPr>
              <a:t>Forensic Social Worker, CAMH</a:t>
            </a:r>
            <a:br>
              <a:rPr lang="en-US" sz="8000" b="1" dirty="0" smtClean="0">
                <a:solidFill>
                  <a:srgbClr val="FFC948"/>
                </a:solidFill>
                <a:effectLst>
                  <a:outerShdw blurRad="38100" dist="38100" dir="2700000" algn="tl">
                    <a:srgbClr val="000000">
                      <a:alpha val="43137"/>
                    </a:srgbClr>
                  </a:outerShdw>
                </a:effectLst>
                <a:latin typeface="+mj-lt"/>
              </a:rPr>
            </a:br>
            <a:r>
              <a:rPr lang="en-US" sz="8000" b="1" dirty="0" smtClean="0">
                <a:solidFill>
                  <a:srgbClr val="FFC948"/>
                </a:solidFill>
                <a:effectLst>
                  <a:outerShdw blurRad="38100" dist="38100" dir="2700000" algn="tl">
                    <a:srgbClr val="000000">
                      <a:alpha val="43137"/>
                    </a:srgbClr>
                  </a:outerShdw>
                </a:effectLst>
                <a:latin typeface="+mj-lt"/>
              </a:rPr>
              <a:t>Shared </a:t>
            </a:r>
            <a:r>
              <a:rPr lang="en-US" sz="8000" b="1" dirty="0">
                <a:solidFill>
                  <a:srgbClr val="FFC948"/>
                </a:solidFill>
                <a:effectLst>
                  <a:outerShdw blurRad="38100" dist="38100" dir="2700000" algn="tl">
                    <a:srgbClr val="000000">
                      <a:alpha val="43137"/>
                    </a:srgbClr>
                  </a:outerShdw>
                </a:effectLst>
                <a:latin typeface="+mj-lt"/>
              </a:rPr>
              <a:t>L</a:t>
            </a:r>
            <a:r>
              <a:rPr lang="en-US" sz="8000" b="1" dirty="0" smtClean="0">
                <a:solidFill>
                  <a:srgbClr val="FFC948"/>
                </a:solidFill>
                <a:effectLst>
                  <a:outerShdw blurRad="38100" dist="38100" dir="2700000" algn="tl">
                    <a:srgbClr val="000000">
                      <a:alpha val="43137"/>
                    </a:srgbClr>
                  </a:outerShdw>
                </a:effectLst>
                <a:latin typeface="+mj-lt"/>
              </a:rPr>
              <a:t>earning </a:t>
            </a:r>
            <a:r>
              <a:rPr lang="en-US" sz="8000" b="1" dirty="0">
                <a:solidFill>
                  <a:srgbClr val="FFC948"/>
                </a:solidFill>
                <a:effectLst>
                  <a:outerShdw blurRad="38100" dist="38100" dir="2700000" algn="tl">
                    <a:srgbClr val="000000">
                      <a:alpha val="43137"/>
                    </a:srgbClr>
                  </a:outerShdw>
                </a:effectLst>
                <a:latin typeface="+mj-lt"/>
              </a:rPr>
              <a:t>F</a:t>
            </a:r>
            <a:r>
              <a:rPr lang="en-US" sz="8000" b="1" dirty="0" smtClean="0">
                <a:solidFill>
                  <a:srgbClr val="FFC948"/>
                </a:solidFill>
                <a:effectLst>
                  <a:outerShdw blurRad="38100" dist="38100" dir="2700000" algn="tl">
                    <a:srgbClr val="000000">
                      <a:alpha val="43137"/>
                    </a:srgbClr>
                  </a:outerShdw>
                </a:effectLst>
                <a:latin typeface="+mj-lt"/>
              </a:rPr>
              <a:t>orum </a:t>
            </a:r>
            <a:br>
              <a:rPr lang="en-US" sz="8000" b="1" dirty="0" smtClean="0">
                <a:solidFill>
                  <a:srgbClr val="FFC948"/>
                </a:solidFill>
                <a:effectLst>
                  <a:outerShdw blurRad="38100" dist="38100" dir="2700000" algn="tl">
                    <a:srgbClr val="000000">
                      <a:alpha val="43137"/>
                    </a:srgbClr>
                  </a:outerShdw>
                </a:effectLst>
                <a:latin typeface="+mj-lt"/>
              </a:rPr>
            </a:br>
            <a:r>
              <a:rPr lang="en-US" sz="8000" b="1" dirty="0" smtClean="0">
                <a:solidFill>
                  <a:srgbClr val="FFC948"/>
                </a:solidFill>
                <a:effectLst>
                  <a:outerShdw blurRad="38100" dist="38100" dir="2700000" algn="tl">
                    <a:srgbClr val="000000">
                      <a:alpha val="43137"/>
                    </a:srgbClr>
                  </a:outerShdw>
                </a:effectLst>
                <a:latin typeface="+mj-lt"/>
              </a:rPr>
              <a:t>Virtual </a:t>
            </a:r>
            <a:r>
              <a:rPr lang="en-US" sz="8000" b="1" dirty="0">
                <a:solidFill>
                  <a:srgbClr val="FFC948"/>
                </a:solidFill>
                <a:effectLst>
                  <a:outerShdw blurRad="38100" dist="38100" dir="2700000" algn="tl">
                    <a:srgbClr val="000000">
                      <a:alpha val="43137"/>
                    </a:srgbClr>
                  </a:outerShdw>
                </a:effectLst>
                <a:latin typeface="+mj-lt"/>
              </a:rPr>
              <a:t>P</a:t>
            </a:r>
            <a:r>
              <a:rPr lang="en-US" sz="8000" b="1" dirty="0" smtClean="0">
                <a:solidFill>
                  <a:srgbClr val="FFC948"/>
                </a:solidFill>
                <a:effectLst>
                  <a:outerShdw blurRad="38100" dist="38100" dir="2700000" algn="tl">
                    <a:srgbClr val="000000">
                      <a:alpha val="43137"/>
                    </a:srgbClr>
                  </a:outerShdw>
                </a:effectLst>
                <a:latin typeface="+mj-lt"/>
              </a:rPr>
              <a:t>resentation </a:t>
            </a:r>
            <a:br>
              <a:rPr lang="en-US" sz="8000" b="1" dirty="0" smtClean="0">
                <a:solidFill>
                  <a:srgbClr val="FFC948"/>
                </a:solidFill>
                <a:effectLst>
                  <a:outerShdw blurRad="38100" dist="38100" dir="2700000" algn="tl">
                    <a:srgbClr val="000000">
                      <a:alpha val="43137"/>
                    </a:srgbClr>
                  </a:outerShdw>
                </a:effectLst>
                <a:latin typeface="+mj-lt"/>
              </a:rPr>
            </a:br>
            <a:r>
              <a:rPr lang="en-US" sz="8000" b="1" dirty="0" smtClean="0">
                <a:solidFill>
                  <a:srgbClr val="FFC948"/>
                </a:solidFill>
                <a:effectLst>
                  <a:outerShdw blurRad="38100" dist="38100" dir="2700000" algn="tl">
                    <a:srgbClr val="000000">
                      <a:alpha val="43137"/>
                    </a:srgbClr>
                  </a:outerShdw>
                </a:effectLst>
                <a:latin typeface="+mj-lt"/>
              </a:rPr>
              <a:t>Friday, November 25, 2021 </a:t>
            </a:r>
            <a:br>
              <a:rPr lang="en-US" sz="8000" b="1" dirty="0" smtClean="0">
                <a:solidFill>
                  <a:srgbClr val="FFC948"/>
                </a:solidFill>
                <a:effectLst>
                  <a:outerShdw blurRad="38100" dist="38100" dir="2700000" algn="tl">
                    <a:srgbClr val="000000">
                      <a:alpha val="43137"/>
                    </a:srgbClr>
                  </a:outerShdw>
                </a:effectLst>
                <a:latin typeface="+mj-lt"/>
              </a:rPr>
            </a:br>
            <a:r>
              <a:rPr lang="en-US" sz="8000" b="1" dirty="0" smtClean="0">
                <a:solidFill>
                  <a:srgbClr val="FFC948"/>
                </a:solidFill>
                <a:effectLst>
                  <a:outerShdw blurRad="38100" dist="38100" dir="2700000" algn="tl">
                    <a:srgbClr val="000000">
                      <a:alpha val="43137"/>
                    </a:srgbClr>
                  </a:outerShdw>
                </a:effectLst>
                <a:latin typeface="+mj-lt"/>
              </a:rPr>
              <a:t>9:30AM – 11AM </a:t>
            </a:r>
          </a:p>
          <a:p>
            <a:pPr algn="l"/>
            <a:endParaRPr lang="en-US" dirty="0"/>
          </a:p>
        </p:txBody>
      </p:sp>
    </p:spTree>
    <p:extLst>
      <p:ext uri="{BB962C8B-B14F-4D97-AF65-F5344CB8AC3E}">
        <p14:creationId xmlns:p14="http://schemas.microsoft.com/office/powerpoint/2010/main" val="3909557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AE1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125795"/>
          </a:xfrm>
          <a:prstGeom prst="rect">
            <a:avLst/>
          </a:prstGeom>
        </p:spPr>
      </p:pic>
      <p:sp>
        <p:nvSpPr>
          <p:cNvPr id="3" name="Rectangle 2"/>
          <p:cNvSpPr/>
          <p:nvPr/>
        </p:nvSpPr>
        <p:spPr>
          <a:xfrm>
            <a:off x="0" y="6232526"/>
            <a:ext cx="12077700" cy="369332"/>
          </a:xfrm>
          <a:prstGeom prst="rect">
            <a:avLst/>
          </a:prstGeom>
        </p:spPr>
        <p:txBody>
          <a:bodyPr wrap="square">
            <a:spAutoFit/>
          </a:bodyPr>
          <a:lstStyle/>
          <a:p>
            <a:r>
              <a:rPr lang="en-US" dirty="0" smtClean="0"/>
              <a:t>(</a:t>
            </a:r>
            <a:r>
              <a:rPr lang="en-US" dirty="0" smtClean="0">
                <a:hlinkClick r:id="rId3"/>
              </a:rPr>
              <a:t>https://www.canada.ca/en/public-health/services/publications/healthy-living/suicide-canada-key-statistics-infographic.html</a:t>
            </a:r>
            <a:r>
              <a:rPr lang="en-US" dirty="0" smtClean="0"/>
              <a:t>) </a:t>
            </a:r>
            <a:endParaRPr lang="en-US" dirty="0"/>
          </a:p>
        </p:txBody>
      </p:sp>
    </p:spTree>
    <p:extLst>
      <p:ext uri="{BB962C8B-B14F-4D97-AF65-F5344CB8AC3E}">
        <p14:creationId xmlns:p14="http://schemas.microsoft.com/office/powerpoint/2010/main" val="345208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rgbClr val="92D050"/>
          </a:solidFill>
          <a:ln>
            <a:noFill/>
          </a:ln>
        </p:spPr>
        <p:style>
          <a:lnRef idx="0">
            <a:scrgbClr r="0" g="0" b="0"/>
          </a:lnRef>
          <a:fillRef idx="0">
            <a:scrgbClr r="0" g="0" b="0"/>
          </a:fillRef>
          <a:effectRef idx="0">
            <a:scrgbClr r="0" g="0" b="0"/>
          </a:effectRef>
          <a:fontRef idx="minor">
            <a:schemeClr val="lt1"/>
          </a:fontRef>
        </p:style>
        <p:txBody>
          <a:bodyPr/>
          <a:lstStyle/>
          <a:p>
            <a:pPr algn="ctr"/>
            <a:r>
              <a:rPr lang="en-US" b="1" dirty="0" smtClean="0">
                <a:latin typeface="Arial Black" panose="020B0A04020102020204" pitchFamily="34" charset="0"/>
              </a:rPr>
              <a:t>HIGHER-RISK POPULATIONS</a:t>
            </a:r>
            <a:endParaRPr lang="en-US" dirty="0"/>
          </a:p>
        </p:txBody>
      </p:sp>
      <p:sp>
        <p:nvSpPr>
          <p:cNvPr id="3" name="Content Placeholder 2"/>
          <p:cNvSpPr>
            <a:spLocks noGrp="1"/>
          </p:cNvSpPr>
          <p:nvPr>
            <p:ph idx="1"/>
          </p:nvPr>
        </p:nvSpPr>
        <p:spPr>
          <a:xfrm>
            <a:off x="0" y="1690688"/>
            <a:ext cx="12192000" cy="4351338"/>
          </a:xfrm>
          <a:solidFill>
            <a:schemeClr val="tx1"/>
          </a:solidFill>
        </p:spPr>
        <p:txBody>
          <a:bodyPr>
            <a:normAutofit fontScale="92500"/>
          </a:bodyPr>
          <a:lstStyle/>
          <a:p>
            <a:pPr marL="0" indent="0">
              <a:buNone/>
            </a:pPr>
            <a:r>
              <a:rPr lang="en-US" b="1" dirty="0" smtClean="0">
                <a:solidFill>
                  <a:schemeClr val="bg1"/>
                </a:solidFill>
                <a:effectLst>
                  <a:outerShdw blurRad="38100" dist="38100" dir="2700000" algn="tl">
                    <a:srgbClr val="000000">
                      <a:alpha val="43137"/>
                    </a:srgbClr>
                  </a:outerShdw>
                </a:effectLst>
              </a:rPr>
              <a:t>In </a:t>
            </a:r>
            <a:r>
              <a:rPr lang="en-US" b="1" dirty="0">
                <a:solidFill>
                  <a:schemeClr val="bg1"/>
                </a:solidFill>
                <a:effectLst>
                  <a:outerShdw blurRad="38100" dist="38100" dir="2700000" algn="tl">
                    <a:srgbClr val="000000">
                      <a:alpha val="43137"/>
                    </a:srgbClr>
                  </a:outerShdw>
                </a:effectLst>
              </a:rPr>
              <a:t>Canada, the following groups have higher rates or risk of suicide:</a:t>
            </a:r>
          </a:p>
          <a:p>
            <a:r>
              <a:rPr lang="en-US" b="1" dirty="0" smtClean="0">
                <a:solidFill>
                  <a:schemeClr val="bg1"/>
                </a:solidFill>
                <a:effectLst>
                  <a:outerShdw blurRad="38100" dist="38100" dir="2700000" algn="tl">
                    <a:srgbClr val="000000">
                      <a:alpha val="43137"/>
                    </a:srgbClr>
                  </a:outerShdw>
                </a:effectLst>
              </a:rPr>
              <a:t>Men </a:t>
            </a:r>
            <a:r>
              <a:rPr lang="en-US" b="1" dirty="0">
                <a:solidFill>
                  <a:schemeClr val="bg1"/>
                </a:solidFill>
                <a:effectLst>
                  <a:outerShdw blurRad="38100" dist="38100" dir="2700000" algn="tl">
                    <a:srgbClr val="000000">
                      <a:alpha val="43137"/>
                    </a:srgbClr>
                  </a:outerShdw>
                </a:effectLst>
              </a:rPr>
              <a:t>and boys</a:t>
            </a:r>
          </a:p>
          <a:p>
            <a:r>
              <a:rPr lang="en-US" b="1" dirty="0" smtClean="0">
                <a:solidFill>
                  <a:schemeClr val="bg1"/>
                </a:solidFill>
                <a:effectLst>
                  <a:outerShdw blurRad="38100" dist="38100" dir="2700000" algn="tl">
                    <a:srgbClr val="000000">
                      <a:alpha val="43137"/>
                    </a:srgbClr>
                  </a:outerShdw>
                </a:effectLst>
              </a:rPr>
              <a:t>People </a:t>
            </a:r>
            <a:r>
              <a:rPr lang="en-US" b="1" dirty="0">
                <a:solidFill>
                  <a:schemeClr val="bg1"/>
                </a:solidFill>
                <a:effectLst>
                  <a:outerShdw blurRad="38100" dist="38100" dir="2700000" algn="tl">
                    <a:srgbClr val="000000">
                      <a:alpha val="43137"/>
                    </a:srgbClr>
                  </a:outerShdw>
                </a:effectLst>
              </a:rPr>
              <a:t>serving federal sentences</a:t>
            </a:r>
          </a:p>
          <a:p>
            <a:r>
              <a:rPr lang="en-US" b="1" dirty="0" smtClean="0">
                <a:solidFill>
                  <a:schemeClr val="bg1"/>
                </a:solidFill>
                <a:effectLst>
                  <a:outerShdw blurRad="38100" dist="38100" dir="2700000" algn="tl">
                    <a:srgbClr val="000000">
                      <a:alpha val="43137"/>
                    </a:srgbClr>
                  </a:outerShdw>
                </a:effectLst>
              </a:rPr>
              <a:t>Survivors </a:t>
            </a:r>
            <a:r>
              <a:rPr lang="en-US" b="1" dirty="0">
                <a:solidFill>
                  <a:schemeClr val="bg1"/>
                </a:solidFill>
                <a:effectLst>
                  <a:outerShdw blurRad="38100" dist="38100" dir="2700000" algn="tl">
                    <a:srgbClr val="000000">
                      <a:alpha val="43137"/>
                    </a:srgbClr>
                  </a:outerShdw>
                </a:effectLst>
              </a:rPr>
              <a:t>of suicide loss and survivors of a suicide attempt</a:t>
            </a:r>
          </a:p>
          <a:p>
            <a:r>
              <a:rPr lang="en-US" b="1" dirty="0" smtClean="0">
                <a:solidFill>
                  <a:schemeClr val="bg1"/>
                </a:solidFill>
                <a:effectLst>
                  <a:outerShdw blurRad="38100" dist="38100" dir="2700000" algn="tl">
                    <a:srgbClr val="000000">
                      <a:alpha val="43137"/>
                    </a:srgbClr>
                  </a:outerShdw>
                </a:effectLst>
              </a:rPr>
              <a:t>Some</a:t>
            </a:r>
            <a:r>
              <a:rPr lang="en-US" b="1" dirty="0">
                <a:solidFill>
                  <a:schemeClr val="bg1"/>
                </a:solidFill>
                <a:effectLst>
                  <a:outerShdw blurRad="38100" dist="38100" dir="2700000" algn="tl">
                    <a:srgbClr val="000000">
                      <a:alpha val="43137"/>
                    </a:srgbClr>
                  </a:outerShdw>
                </a:effectLst>
              </a:rPr>
              <a:t> First Nation and Métis communities, especially among youth</a:t>
            </a:r>
          </a:p>
          <a:p>
            <a:r>
              <a:rPr lang="en-US" b="1" dirty="0" smtClean="0">
                <a:solidFill>
                  <a:schemeClr val="bg1"/>
                </a:solidFill>
                <a:effectLst>
                  <a:outerShdw blurRad="38100" dist="38100" dir="2700000" algn="tl">
                    <a:srgbClr val="000000">
                      <a:alpha val="43137"/>
                    </a:srgbClr>
                  </a:outerShdw>
                </a:effectLst>
              </a:rPr>
              <a:t>All </a:t>
            </a:r>
            <a:r>
              <a:rPr lang="en-US" b="1" dirty="0">
                <a:solidFill>
                  <a:schemeClr val="bg1"/>
                </a:solidFill>
                <a:effectLst>
                  <a:outerShdw blurRad="38100" dist="38100" dir="2700000" algn="tl">
                    <a:srgbClr val="000000">
                      <a:alpha val="43137"/>
                    </a:srgbClr>
                  </a:outerShdw>
                </a:effectLst>
              </a:rPr>
              <a:t>Inuit regions in Canada</a:t>
            </a:r>
          </a:p>
          <a:p>
            <a:r>
              <a:rPr lang="en-US" b="1" dirty="0">
                <a:solidFill>
                  <a:schemeClr val="bg1"/>
                </a:solidFill>
                <a:effectLst>
                  <a:outerShdw blurRad="38100" dist="38100" dir="2700000" algn="tl">
                    <a:srgbClr val="000000">
                      <a:alpha val="43137"/>
                    </a:srgbClr>
                  </a:outerShdw>
                </a:effectLst>
              </a:rPr>
              <a:t>Women have higher rates of self-harm. Self-harm can be a risk factor for suicide.</a:t>
            </a:r>
          </a:p>
          <a:p>
            <a:r>
              <a:rPr lang="en-US" b="1" dirty="0">
                <a:solidFill>
                  <a:schemeClr val="bg1"/>
                </a:solidFill>
                <a:effectLst>
                  <a:outerShdw blurRad="38100" dist="38100" dir="2700000" algn="tl">
                    <a:srgbClr val="000000">
                      <a:alpha val="43137"/>
                    </a:srgbClr>
                  </a:outerShdw>
                </a:effectLst>
              </a:rPr>
              <a:t>Thoughts of suicide and suicide-related behaviours are more frequent among LGBTQ youth in comparison to their non-LGBTQ </a:t>
            </a:r>
            <a:r>
              <a:rPr lang="en-US" b="1" dirty="0" smtClean="0">
                <a:solidFill>
                  <a:schemeClr val="bg1"/>
                </a:solidFill>
                <a:effectLst>
                  <a:outerShdw blurRad="38100" dist="38100" dir="2700000" algn="tl">
                    <a:srgbClr val="000000">
                      <a:alpha val="43137"/>
                    </a:srgbClr>
                  </a:outerShdw>
                </a:effectLst>
              </a:rPr>
              <a:t>peers</a:t>
            </a:r>
            <a:endParaRPr lang="en-US"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0" y="6232526"/>
            <a:ext cx="12077700" cy="369332"/>
          </a:xfrm>
          <a:prstGeom prst="rect">
            <a:avLst/>
          </a:prstGeom>
        </p:spPr>
        <p:txBody>
          <a:bodyPr wrap="square">
            <a:spAutoFit/>
          </a:bodyPr>
          <a:lstStyle/>
          <a:p>
            <a:r>
              <a:rPr lang="en-US" dirty="0" smtClean="0"/>
              <a:t>(</a:t>
            </a:r>
            <a:r>
              <a:rPr lang="en-US" dirty="0" smtClean="0">
                <a:hlinkClick r:id="rId3"/>
              </a:rPr>
              <a:t>https://www.canada.ca/en/public-health/services/publications/healthy-living/suicide-canada-key-statistics-infographic.html</a:t>
            </a:r>
            <a:r>
              <a:rPr lang="en-US" dirty="0" smtClean="0"/>
              <a:t>) </a:t>
            </a:r>
            <a:endParaRPr lang="en-US" dirty="0"/>
          </a:p>
        </p:txBody>
      </p:sp>
    </p:spTree>
    <p:extLst>
      <p:ext uri="{BB962C8B-B14F-4D97-AF65-F5344CB8AC3E}">
        <p14:creationId xmlns:p14="http://schemas.microsoft.com/office/powerpoint/2010/main" val="17849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b="1" dirty="0" smtClean="0">
                <a:solidFill>
                  <a:schemeClr val="bg1"/>
                </a:solidFill>
                <a:effectLst>
                  <a:outerShdw blurRad="38100" dist="38100" dir="2700000" algn="tl">
                    <a:srgbClr val="000000">
                      <a:alpha val="43137"/>
                    </a:srgbClr>
                  </a:outerShdw>
                </a:effectLst>
                <a:latin typeface="Arial Black" panose="020B0A04020102020204" pitchFamily="34" charset="0"/>
              </a:rPr>
              <a:t>GAPS IN RESEARCH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0" y="1825624"/>
            <a:ext cx="12192000" cy="4638675"/>
          </a:xfrm>
        </p:spPr>
        <p:txBody>
          <a:bodyPr>
            <a:normAutofit fontScale="92500" lnSpcReduction="10000"/>
          </a:bodyPr>
          <a:lstStyle/>
          <a:p>
            <a:pPr lvl="0"/>
            <a:r>
              <a:rPr lang="en-CA" sz="3800" dirty="0" smtClean="0">
                <a:latin typeface="+mj-lt"/>
              </a:rPr>
              <a:t>Little data available </a:t>
            </a:r>
            <a:r>
              <a:rPr lang="en-CA" sz="3800" dirty="0">
                <a:latin typeface="+mj-lt"/>
              </a:rPr>
              <a:t>on suicide among persons </a:t>
            </a:r>
            <a:r>
              <a:rPr lang="en-CA" sz="3800" dirty="0" smtClean="0">
                <a:latin typeface="+mj-lt"/>
              </a:rPr>
              <a:t>with ID/DD</a:t>
            </a:r>
          </a:p>
          <a:p>
            <a:pPr lvl="1"/>
            <a:r>
              <a:rPr lang="en-CA" sz="3400" dirty="0" smtClean="0">
                <a:latin typeface="+mj-lt"/>
              </a:rPr>
              <a:t>General gaps in knowledge for people with IDD/DD</a:t>
            </a:r>
          </a:p>
          <a:p>
            <a:r>
              <a:rPr lang="en-CA" sz="3800" dirty="0">
                <a:latin typeface="+mj-lt"/>
              </a:rPr>
              <a:t>H</a:t>
            </a:r>
            <a:r>
              <a:rPr lang="en-CA" sz="3800" dirty="0" smtClean="0">
                <a:latin typeface="+mj-lt"/>
              </a:rPr>
              <a:t>igh </a:t>
            </a:r>
            <a:r>
              <a:rPr lang="en-CA" sz="3800" dirty="0">
                <a:latin typeface="+mj-lt"/>
              </a:rPr>
              <a:t>prevalence of suicide </a:t>
            </a:r>
            <a:r>
              <a:rPr lang="en-CA" sz="3800" i="1" dirty="0">
                <a:latin typeface="+mj-lt"/>
              </a:rPr>
              <a:t>risk factors</a:t>
            </a:r>
            <a:r>
              <a:rPr lang="en-CA" sz="3800" dirty="0">
                <a:latin typeface="+mj-lt"/>
              </a:rPr>
              <a:t> among persons with </a:t>
            </a:r>
            <a:r>
              <a:rPr lang="en-CA" sz="3800" dirty="0" smtClean="0">
                <a:latin typeface="+mj-lt"/>
              </a:rPr>
              <a:t>ID</a:t>
            </a:r>
          </a:p>
          <a:p>
            <a:r>
              <a:rPr lang="en-CA" sz="3800" dirty="0" smtClean="0">
                <a:latin typeface="+mj-lt"/>
              </a:rPr>
              <a:t>Depression rates substantially higher, little attention in research/literature around suicide</a:t>
            </a:r>
            <a:endParaRPr lang="en-CA" sz="3800" dirty="0" smtClean="0">
              <a:latin typeface="+mj-lt"/>
            </a:endParaRPr>
          </a:p>
          <a:p>
            <a:pPr lvl="0"/>
            <a:r>
              <a:rPr lang="en-CA" sz="3800" dirty="0" smtClean="0">
                <a:latin typeface="+mj-lt"/>
              </a:rPr>
              <a:t>Suicidal </a:t>
            </a:r>
            <a:r>
              <a:rPr lang="en-CA" sz="3800" dirty="0">
                <a:latin typeface="+mj-lt"/>
              </a:rPr>
              <a:t>ideation and gestures are underreported in this population </a:t>
            </a:r>
            <a:endParaRPr lang="en-CA" sz="3800" dirty="0" smtClean="0">
              <a:latin typeface="+mj-lt"/>
            </a:endParaRPr>
          </a:p>
          <a:p>
            <a:pPr lvl="1"/>
            <a:r>
              <a:rPr lang="en-CA" sz="3400" dirty="0" err="1" smtClean="0">
                <a:latin typeface="+mj-lt"/>
              </a:rPr>
              <a:t>Patja</a:t>
            </a:r>
            <a:r>
              <a:rPr lang="en-CA" sz="3400" dirty="0" smtClean="0">
                <a:latin typeface="+mj-lt"/>
              </a:rPr>
              <a:t> et al.: </a:t>
            </a:r>
            <a:r>
              <a:rPr lang="en-US" sz="3400" dirty="0" smtClean="0">
                <a:latin typeface="+mj-lt"/>
              </a:rPr>
              <a:t>Finnish study found out that the reported rates are 1/3 that of the general population </a:t>
            </a:r>
            <a:endParaRPr lang="en-US" sz="3400" dirty="0">
              <a:latin typeface="+mj-lt"/>
            </a:endParaRPr>
          </a:p>
        </p:txBody>
      </p:sp>
      <p:sp>
        <p:nvSpPr>
          <p:cNvPr id="4" name="Rectangle 3"/>
          <p:cNvSpPr/>
          <p:nvPr/>
        </p:nvSpPr>
        <p:spPr>
          <a:xfrm>
            <a:off x="0" y="0"/>
            <a:ext cx="12192000" cy="393700"/>
          </a:xfrm>
          <a:prstGeom prst="rect">
            <a:avLst/>
          </a:prstGeom>
          <a:solidFill>
            <a:srgbClr val="EF7058"/>
          </a:solidFill>
          <a:ln>
            <a:solidFill>
              <a:srgbClr val="EF7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464300"/>
            <a:ext cx="12192000" cy="393700"/>
          </a:xfrm>
          <a:prstGeom prst="rect">
            <a:avLst/>
          </a:prstGeom>
          <a:solidFill>
            <a:srgbClr val="EF7058"/>
          </a:solidFill>
          <a:ln>
            <a:solidFill>
              <a:srgbClr val="EF7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4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MENTAL HEALTH &amp; ID/DD</a:t>
            </a:r>
            <a:endParaRPr lang="en-US" b="1" dirty="0">
              <a:latin typeface="Arial Black" panose="020B0A04020102020204" pitchFamily="34" charset="0"/>
            </a:endParaRPr>
          </a:p>
        </p:txBody>
      </p:sp>
      <p:sp>
        <p:nvSpPr>
          <p:cNvPr id="3" name="Content Placeholder 2"/>
          <p:cNvSpPr>
            <a:spLocks noGrp="1"/>
          </p:cNvSpPr>
          <p:nvPr>
            <p:ph idx="1"/>
          </p:nvPr>
        </p:nvSpPr>
        <p:spPr>
          <a:xfrm>
            <a:off x="190500" y="1533524"/>
            <a:ext cx="11811000" cy="4930775"/>
          </a:xfrm>
        </p:spPr>
        <p:txBody>
          <a:bodyPr/>
          <a:lstStyle/>
          <a:p>
            <a:r>
              <a:rPr lang="en-CA" dirty="0"/>
              <a:t>Walters et al.: S</a:t>
            </a:r>
            <a:r>
              <a:rPr lang="en-CA" dirty="0" smtClean="0"/>
              <a:t>ubjects </a:t>
            </a:r>
            <a:r>
              <a:rPr lang="en-CA" dirty="0"/>
              <a:t>ages </a:t>
            </a:r>
            <a:r>
              <a:rPr lang="en-CA" dirty="0" smtClean="0"/>
              <a:t>18 </a:t>
            </a:r>
            <a:r>
              <a:rPr lang="en-CA" dirty="0"/>
              <a:t>to 21 </a:t>
            </a:r>
            <a:r>
              <a:rPr lang="en-CA" dirty="0" smtClean="0"/>
              <a:t>(US) with </a:t>
            </a:r>
            <a:r>
              <a:rPr lang="en-CA" dirty="0"/>
              <a:t>ID, suicidality was associated with family discord, bereavement, and a history of physical or sexual </a:t>
            </a:r>
            <a:r>
              <a:rPr lang="en-CA" dirty="0" smtClean="0"/>
              <a:t>abuse, risk factors associated with having an IDD/DD</a:t>
            </a:r>
          </a:p>
          <a:p>
            <a:r>
              <a:rPr lang="en-US" dirty="0" smtClean="0"/>
              <a:t>Most of the studies described a life event (family member death, abuse, rejection), dual diagnosis or depression as important risk factors</a:t>
            </a:r>
            <a:endParaRPr lang="en-US" dirty="0"/>
          </a:p>
          <a:p>
            <a:r>
              <a:rPr lang="en-US" dirty="0" smtClean="0"/>
              <a:t>People with IDD/DD share some risk factors for depression with the general population:</a:t>
            </a:r>
          </a:p>
          <a:p>
            <a:pPr lvl="1"/>
            <a:r>
              <a:rPr lang="en-US" dirty="0" smtClean="0"/>
              <a:t>Ab</a:t>
            </a:r>
            <a:r>
              <a:rPr lang="en-US" dirty="0" smtClean="0"/>
              <a:t>usive experiences, poor social support, unemployment and social disadvantage have all been linked to increased depressive symptoms (Ailey, 2008) </a:t>
            </a:r>
          </a:p>
          <a:p>
            <a:pPr lvl="1"/>
            <a:r>
              <a:rPr lang="en-US" dirty="0" smtClean="0"/>
              <a:t>Females with IDD seem to experience higher rates of depression and anxiety compared to males with IDD, which is similar to the reported rates among people without disabilities (Hsieh, Scott &amp; Murthy, 2020, p.50)</a:t>
            </a:r>
          </a:p>
          <a:p>
            <a:endParaRPr lang="en-US" dirty="0"/>
          </a:p>
        </p:txBody>
      </p:sp>
      <p:sp>
        <p:nvSpPr>
          <p:cNvPr id="4" name="Rectangle 3"/>
          <p:cNvSpPr/>
          <p:nvPr/>
        </p:nvSpPr>
        <p:spPr>
          <a:xfrm>
            <a:off x="0" y="0"/>
            <a:ext cx="12192000" cy="3937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464300"/>
            <a:ext cx="12192000" cy="3937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80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4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gn="ctr"/>
            <a:r>
              <a:rPr lang="en-US" dirty="0" smtClean="0">
                <a:latin typeface="Arial Black" panose="020B0A04020102020204" pitchFamily="34" charset="0"/>
              </a:rPr>
              <a:t>MENTAL HEALTH &amp; IDD/DD</a:t>
            </a:r>
            <a:br>
              <a:rPr lang="en-US" dirty="0" smtClean="0">
                <a:latin typeface="Arial Black" panose="020B0A04020102020204" pitchFamily="34" charset="0"/>
              </a:rPr>
            </a:br>
            <a:r>
              <a:rPr lang="en-US" dirty="0" smtClean="0"/>
              <a:t>Hsieh, Scott &amp; Murthy, 2020</a:t>
            </a:r>
            <a:endParaRPr lang="en-US" dirty="0">
              <a:latin typeface="Arial Black" panose="020B0A04020102020204" pitchFamily="34" charset="0"/>
            </a:endParaRPr>
          </a:p>
        </p:txBody>
      </p:sp>
      <p:sp>
        <p:nvSpPr>
          <p:cNvPr id="3" name="Content Placeholder 2"/>
          <p:cNvSpPr>
            <a:spLocks noGrp="1"/>
          </p:cNvSpPr>
          <p:nvPr>
            <p:ph idx="1"/>
          </p:nvPr>
        </p:nvSpPr>
        <p:spPr>
          <a:xfrm>
            <a:off x="0" y="1690688"/>
            <a:ext cx="12163425" cy="4351338"/>
          </a:xfrm>
        </p:spPr>
        <p:txBody>
          <a:bodyPr>
            <a:normAutofit lnSpcReduction="10000"/>
          </a:bodyPr>
          <a:lstStyle/>
          <a:p>
            <a:r>
              <a:rPr lang="en-US" sz="4400" dirty="0">
                <a:latin typeface="+mj-lt"/>
              </a:rPr>
              <a:t>A</a:t>
            </a:r>
            <a:r>
              <a:rPr lang="en-US" sz="4400" dirty="0" smtClean="0">
                <a:latin typeface="+mj-lt"/>
              </a:rPr>
              <a:t>t least as likely, if not more likely, than the general population to develop depression and anxiety disorders, 2.2% to 15.8% and 3.8-17.4% of the population, respectively </a:t>
            </a:r>
          </a:p>
          <a:p>
            <a:r>
              <a:rPr lang="en-US" sz="4400" dirty="0" smtClean="0">
                <a:latin typeface="+mj-lt"/>
              </a:rPr>
              <a:t>Disparity to due to biological predisposition, increased exposure to adverse psychosocial experiences, and limited cognitive ability</a:t>
            </a:r>
            <a:endParaRPr lang="en-US" dirty="0">
              <a:latin typeface="+mj-lt"/>
            </a:endParaRPr>
          </a:p>
        </p:txBody>
      </p:sp>
      <p:sp>
        <p:nvSpPr>
          <p:cNvPr id="4" name="Rectangle 3"/>
          <p:cNvSpPr/>
          <p:nvPr/>
        </p:nvSpPr>
        <p:spPr>
          <a:xfrm>
            <a:off x="0" y="0"/>
            <a:ext cx="12192000" cy="393700"/>
          </a:xfrm>
          <a:prstGeom prst="rect">
            <a:avLst/>
          </a:prstGeom>
          <a:solidFill>
            <a:srgbClr val="92D050"/>
          </a:solidFill>
          <a:ln>
            <a:solidFill>
              <a:srgbClr val="98B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15075"/>
            <a:ext cx="12192000" cy="542925"/>
          </a:xfrm>
          <a:prstGeom prst="rect">
            <a:avLst/>
          </a:prstGeom>
          <a:solidFill>
            <a:srgbClr val="92D050"/>
          </a:solidFill>
          <a:ln>
            <a:solidFill>
              <a:srgbClr val="98B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5722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bg1"/>
                </a:solidFill>
                <a:effectLst>
                  <a:outerShdw blurRad="38100" dist="38100" dir="2700000" algn="tl">
                    <a:srgbClr val="000000">
                      <a:alpha val="43137"/>
                    </a:srgbClr>
                  </a:outerShdw>
                </a:effectLst>
                <a:latin typeface="Arial Black" panose="020B0A04020102020204" pitchFamily="34" charset="0"/>
              </a:rPr>
              <a:t>PREVALENCE STUDIES</a:t>
            </a:r>
            <a:br>
              <a:rPr lang="en-US" sz="4000" b="1" dirty="0" smtClean="0">
                <a:solidFill>
                  <a:schemeClr val="bg1"/>
                </a:solidFill>
                <a:effectLst>
                  <a:outerShdw blurRad="38100" dist="38100" dir="2700000" algn="tl">
                    <a:srgbClr val="000000">
                      <a:alpha val="43137"/>
                    </a:srgbClr>
                  </a:outerShdw>
                </a:effectLst>
                <a:latin typeface="Arial Black" panose="020B0A04020102020204" pitchFamily="34" charset="0"/>
              </a:rPr>
            </a:br>
            <a:r>
              <a:rPr lang="en-US" sz="4000" dirty="0" smtClean="0">
                <a:solidFill>
                  <a:schemeClr val="bg1"/>
                </a:solidFill>
              </a:rPr>
              <a:t>Merrick, Merrick, Lunsky &amp; Kandel, 2005</a:t>
            </a:r>
            <a:r>
              <a:rPr lang="en-US" sz="4000" b="1" dirty="0" smtClean="0">
                <a:solidFill>
                  <a:schemeClr val="bg1"/>
                </a:solidFill>
                <a:effectLst>
                  <a:outerShdw blurRad="38100" dist="38100" dir="2700000" algn="tl">
                    <a:srgbClr val="000000">
                      <a:alpha val="43137"/>
                    </a:srgbClr>
                  </a:outerShdw>
                </a:effectLst>
                <a:latin typeface="Arial Black" panose="020B0A04020102020204" pitchFamily="34" charset="0"/>
              </a:rPr>
              <a:t> </a:t>
            </a:r>
            <a:endParaRPr lang="en-US" sz="40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0" y="1538288"/>
            <a:ext cx="12192000" cy="4343401"/>
          </a:xfrm>
        </p:spPr>
        <p:txBody>
          <a:bodyPr>
            <a:noAutofit/>
          </a:bodyPr>
          <a:lstStyle/>
          <a:p>
            <a:r>
              <a:rPr lang="en-US" sz="2400" dirty="0" smtClean="0"/>
              <a:t>Study of adults with ID/DD (community/outpatient settings)</a:t>
            </a:r>
          </a:p>
          <a:p>
            <a:pPr lvl="1"/>
            <a:r>
              <a:rPr lang="en-US" sz="2000" dirty="0" smtClean="0"/>
              <a:t>34</a:t>
            </a:r>
            <a:r>
              <a:rPr lang="en-US" sz="2000" dirty="0"/>
              <a:t>% reported that “life was not worth living” </a:t>
            </a:r>
            <a:r>
              <a:rPr lang="en-US" sz="2000" dirty="0" smtClean="0"/>
              <a:t>sometimes </a:t>
            </a:r>
          </a:p>
          <a:p>
            <a:pPr lvl="1"/>
            <a:r>
              <a:rPr lang="en-US" sz="2000" dirty="0" smtClean="0"/>
              <a:t>23</a:t>
            </a:r>
            <a:r>
              <a:rPr lang="en-US" sz="2000" dirty="0"/>
              <a:t>% were thinking about killing themselves and </a:t>
            </a:r>
            <a:endParaRPr lang="en-US" sz="2000" dirty="0" smtClean="0"/>
          </a:p>
          <a:p>
            <a:pPr lvl="1"/>
            <a:r>
              <a:rPr lang="en-US" sz="2000" dirty="0" smtClean="0"/>
              <a:t>11</a:t>
            </a:r>
            <a:r>
              <a:rPr lang="en-US" sz="2000" dirty="0"/>
              <a:t>% reported that they had attempted to kill themselves in the </a:t>
            </a:r>
            <a:r>
              <a:rPr lang="en-US" sz="2000" dirty="0" smtClean="0"/>
              <a:t>past (another sample of outpatient psychiatric subjects showed 6%), </a:t>
            </a:r>
            <a:r>
              <a:rPr lang="en-US" sz="2000" dirty="0"/>
              <a:t>while an out-patient psychiatric sample from the US reported a finding of 6</a:t>
            </a:r>
            <a:r>
              <a:rPr lang="en-US" sz="2000" dirty="0" smtClean="0"/>
              <a:t>%.</a:t>
            </a:r>
          </a:p>
          <a:p>
            <a:r>
              <a:rPr lang="en-US" sz="2400" dirty="0" smtClean="0"/>
              <a:t>It </a:t>
            </a:r>
            <a:r>
              <a:rPr lang="en-US" sz="2400" dirty="0"/>
              <a:t>seems that suicidal behavior is common in persons with mild-moderate ID, while extremely rare in persons with severe-profound ID </a:t>
            </a:r>
            <a:endParaRPr lang="en-US" sz="2400" dirty="0" smtClean="0"/>
          </a:p>
          <a:p>
            <a:r>
              <a:rPr lang="en-US" sz="2400" dirty="0" smtClean="0"/>
              <a:t>Very difficult to diagnose depression in people with moderate to severe ID </a:t>
            </a:r>
            <a:endParaRPr lang="en-US" sz="2400" dirty="0"/>
          </a:p>
          <a:p>
            <a:r>
              <a:rPr lang="en-US" sz="2400" dirty="0" smtClean="0"/>
              <a:t>Study of 98 adults with borderline-moderate ID (community/outpatient settings) </a:t>
            </a:r>
          </a:p>
          <a:p>
            <a:pPr lvl="1"/>
            <a:r>
              <a:rPr lang="en-US" sz="2000" dirty="0" smtClean="0"/>
              <a:t>27% </a:t>
            </a:r>
            <a:r>
              <a:rPr lang="en-US" sz="2000" dirty="0"/>
              <a:t>reported that they thought that life was not worth living “sometimes” </a:t>
            </a:r>
            <a:r>
              <a:rPr lang="en-US" sz="2000" dirty="0" smtClean="0"/>
              <a:t>(primarily mild vs. moderate/borderline)</a:t>
            </a:r>
            <a:endParaRPr lang="en-US" sz="2000" dirty="0"/>
          </a:p>
          <a:p>
            <a:pPr lvl="1"/>
            <a:r>
              <a:rPr lang="en-US" sz="2000" dirty="0" smtClean="0"/>
              <a:t>8% reported while </a:t>
            </a:r>
            <a:r>
              <a:rPr lang="en-US" sz="2000" dirty="0"/>
              <a:t>seven reported that they think this “most of the time” </a:t>
            </a:r>
            <a:r>
              <a:rPr lang="en-US" sz="2000" dirty="0" smtClean="0"/>
              <a:t>(majority mild)</a:t>
            </a:r>
            <a:endParaRPr lang="en-US" sz="2000" dirty="0"/>
          </a:p>
        </p:txBody>
      </p:sp>
      <p:sp>
        <p:nvSpPr>
          <p:cNvPr id="4" name="Rectangle 3"/>
          <p:cNvSpPr/>
          <p:nvPr/>
        </p:nvSpPr>
        <p:spPr>
          <a:xfrm>
            <a:off x="0" y="0"/>
            <a:ext cx="12192000" cy="393700"/>
          </a:xfrm>
          <a:prstGeom prst="rect">
            <a:avLst/>
          </a:prstGeom>
          <a:solidFill>
            <a:schemeClr val="accent4">
              <a:lumMod val="60000"/>
              <a:lumOff val="40000"/>
            </a:schemeClr>
          </a:solidFill>
          <a:ln>
            <a:solidFill>
              <a:srgbClr val="EEA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948"/>
                </a:solidFill>
              </a:ln>
            </a:endParaRPr>
          </a:p>
        </p:txBody>
      </p:sp>
      <p:sp>
        <p:nvSpPr>
          <p:cNvPr id="5" name="Rectangle 4"/>
          <p:cNvSpPr/>
          <p:nvPr/>
        </p:nvSpPr>
        <p:spPr>
          <a:xfrm>
            <a:off x="0" y="6315075"/>
            <a:ext cx="12192000" cy="542925"/>
          </a:xfrm>
          <a:prstGeom prst="rect">
            <a:avLst/>
          </a:prstGeom>
          <a:solidFill>
            <a:srgbClr val="FFC948"/>
          </a:solidFill>
          <a:ln>
            <a:solidFill>
              <a:srgbClr val="EEA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a:solidFill>
                  <a:srgbClr val="FFC948"/>
                </a:solidFill>
              </a:ln>
            </a:endParaRPr>
          </a:p>
        </p:txBody>
      </p:sp>
    </p:spTree>
    <p:extLst>
      <p:ext uri="{BB962C8B-B14F-4D97-AF65-F5344CB8AC3E}">
        <p14:creationId xmlns:p14="http://schemas.microsoft.com/office/powerpoint/2010/main" val="409155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1C2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710" y="128032"/>
            <a:ext cx="7865650" cy="6729968"/>
          </a:xfrm>
          <a:prstGeom prst="rect">
            <a:avLst/>
          </a:prstGeom>
        </p:spPr>
      </p:pic>
      <p:sp>
        <p:nvSpPr>
          <p:cNvPr id="3" name="Content Placeholder 2"/>
          <p:cNvSpPr>
            <a:spLocks noGrp="1"/>
          </p:cNvSpPr>
          <p:nvPr>
            <p:ph idx="1"/>
          </p:nvPr>
        </p:nvSpPr>
        <p:spPr>
          <a:xfrm>
            <a:off x="0" y="0"/>
            <a:ext cx="5821679" cy="6659881"/>
          </a:xfrm>
        </p:spPr>
        <p:txBody>
          <a:bodyPr>
            <a:normAutofit fontScale="92500"/>
          </a:bodyPr>
          <a:lstStyle/>
          <a:p>
            <a:pPr marL="0" lvl="0" indent="0" algn="ctr">
              <a:buNone/>
            </a:pPr>
            <a:r>
              <a:rPr lang="en-US" sz="3900" b="1" dirty="0" smtClean="0">
                <a:solidFill>
                  <a:srgbClr val="FEF7E5"/>
                </a:solidFill>
                <a:latin typeface="+mj-lt"/>
              </a:rPr>
              <a:t>“While </a:t>
            </a:r>
            <a:r>
              <a:rPr lang="en-US" sz="3900" b="1" dirty="0">
                <a:solidFill>
                  <a:srgbClr val="FEF7E5"/>
                </a:solidFill>
                <a:latin typeface="+mj-lt"/>
              </a:rPr>
              <a:t>there is a growing recognition that people with IDD need access to timely and effective mental health care, barriers to accessing services are still prevalent. One barrier to accessing care is that people with IDD are unlikely to self-refer for services, </a:t>
            </a:r>
            <a:r>
              <a:rPr lang="en-US" sz="3900" b="1" dirty="0" smtClean="0">
                <a:solidFill>
                  <a:srgbClr val="FEF7E5"/>
                </a:solidFill>
                <a:latin typeface="+mj-lt"/>
              </a:rPr>
              <a:t>which necessitates </a:t>
            </a:r>
            <a:r>
              <a:rPr lang="en-US" sz="3900" b="1" dirty="0">
                <a:solidFill>
                  <a:srgbClr val="FEF7E5"/>
                </a:solidFill>
                <a:latin typeface="+mj-lt"/>
              </a:rPr>
              <a:t>that a caregiver must recognize and facilitate the referral process (Hsieh, Scott &amp; Murthy, 2020, p.49</a:t>
            </a:r>
            <a:r>
              <a:rPr lang="en-US" sz="3900" b="1" dirty="0" smtClean="0">
                <a:solidFill>
                  <a:srgbClr val="FEF7E5"/>
                </a:solidFill>
                <a:latin typeface="+mj-lt"/>
              </a:rPr>
              <a:t>).”</a:t>
            </a:r>
            <a:endParaRPr lang="en-US" sz="3900" b="1" dirty="0">
              <a:solidFill>
                <a:srgbClr val="FEF7E5"/>
              </a:solidFill>
              <a:latin typeface="+mj-lt"/>
            </a:endParaRPr>
          </a:p>
          <a:p>
            <a:endParaRPr lang="en-US" dirty="0"/>
          </a:p>
        </p:txBody>
      </p:sp>
    </p:spTree>
    <p:extLst>
      <p:ext uri="{BB962C8B-B14F-4D97-AF65-F5344CB8AC3E}">
        <p14:creationId xmlns:p14="http://schemas.microsoft.com/office/powerpoint/2010/main" val="34526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duotone>
              <a:prstClr val="black"/>
              <a:schemeClr val="tx2">
                <a:tint val="45000"/>
                <a:satMod val="400000"/>
              </a:schemeClr>
            </a:duotone>
          </a:blip>
          <a:srcRect/>
          <a:stretch>
            <a:fillRect t="-76000" b="-7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88783"/>
            <a:ext cx="12192000" cy="1325563"/>
          </a:xfrm>
        </p:spPr>
        <p:txBody>
          <a:bodyPr/>
          <a:lstStyle/>
          <a:p>
            <a:r>
              <a:rPr lang="en-US" b="1" dirty="0" smtClean="0">
                <a:ln>
                  <a:solidFill>
                    <a:srgbClr val="FFC948"/>
                  </a:solidFill>
                </a:ln>
                <a:solidFill>
                  <a:srgbClr val="FFC948"/>
                </a:solidFill>
                <a:effectLst>
                  <a:outerShdw blurRad="38100" dist="38100" dir="2700000" algn="tl">
                    <a:srgbClr val="000000">
                      <a:alpha val="43137"/>
                    </a:srgbClr>
                  </a:outerShdw>
                </a:effectLst>
                <a:latin typeface="Arial Black" panose="020B0A04020102020204" pitchFamily="34" charset="0"/>
              </a:rPr>
              <a:t>FUNDAMENTAL BELIEFS </a:t>
            </a:r>
            <a:br>
              <a:rPr lang="en-US" b="1" dirty="0" smtClean="0">
                <a:ln>
                  <a:solidFill>
                    <a:srgbClr val="FFC948"/>
                  </a:solidFill>
                </a:ln>
                <a:solidFill>
                  <a:srgbClr val="FFC948"/>
                </a:solidFill>
                <a:effectLst>
                  <a:outerShdw blurRad="38100" dist="38100" dir="2700000" algn="tl">
                    <a:srgbClr val="000000">
                      <a:alpha val="43137"/>
                    </a:srgbClr>
                  </a:outerShdw>
                </a:effectLst>
                <a:latin typeface="Arial Black" panose="020B0A04020102020204" pitchFamily="34" charset="0"/>
              </a:rPr>
            </a:br>
            <a:r>
              <a:rPr lang="en-US" b="1" dirty="0" smtClean="0">
                <a:ln>
                  <a:solidFill>
                    <a:srgbClr val="FFC948"/>
                  </a:solidFill>
                </a:ln>
                <a:solidFill>
                  <a:srgbClr val="FFC948"/>
                </a:solidFill>
                <a:effectLst>
                  <a:outerShdw blurRad="38100" dist="38100" dir="2700000" algn="tl">
                    <a:srgbClr val="000000">
                      <a:alpha val="43137"/>
                    </a:srgbClr>
                  </a:outerShdw>
                </a:effectLst>
                <a:latin typeface="Arial Black" panose="020B0A04020102020204" pitchFamily="34" charset="0"/>
              </a:rPr>
              <a:t>(about suicide first aid)  </a:t>
            </a:r>
            <a:endParaRPr lang="en-US" b="1" dirty="0">
              <a:ln>
                <a:solidFill>
                  <a:srgbClr val="FFC948"/>
                </a:solidFill>
              </a:ln>
              <a:solidFill>
                <a:srgbClr val="FFC948"/>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217713" y="124097"/>
            <a:ext cx="6858001" cy="3753802"/>
          </a:xfrm>
        </p:spPr>
        <p:txBody>
          <a:bodyPr>
            <a:noAutofit/>
          </a:bodyPr>
          <a:lstStyle/>
          <a:p>
            <a:pPr marL="514350" indent="-514350">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Most people at risk want to live &amp; there are good reasons to be hopeful </a:t>
            </a:r>
          </a:p>
          <a:p>
            <a:pPr marL="514350" indent="-514350">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Some persons at risk hide from view but most all really want to be seen and to talk about suicide </a:t>
            </a:r>
          </a:p>
          <a:p>
            <a:pPr marL="514350" indent="-514350">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If a person is talking to you about suicide, some part of them wants to live, even if they are totally unaware of it </a:t>
            </a:r>
          </a:p>
          <a:p>
            <a:pPr marL="514350" indent="-514350">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If given help, life will usually prevail over suicide </a:t>
            </a:r>
          </a:p>
          <a:p>
            <a:pPr marL="514350" indent="-514350">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When offered in the context of an intervention, even something as seemingly small as wanting to have reasons for living can succeed against suicide </a:t>
            </a:r>
          </a:p>
        </p:txBody>
      </p:sp>
    </p:spTree>
    <p:extLst>
      <p:ext uri="{BB962C8B-B14F-4D97-AF65-F5344CB8AC3E}">
        <p14:creationId xmlns:p14="http://schemas.microsoft.com/office/powerpoint/2010/main" val="31237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2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6212"/>
            <a:ext cx="12192000" cy="1325563"/>
          </a:xfrm>
        </p:spPr>
        <p:txBody>
          <a:bodyPr/>
          <a:lstStyle/>
          <a:p>
            <a:pPr algn="ctr"/>
            <a:r>
              <a:rPr lang="en-US" b="1" dirty="0" smtClean="0">
                <a:solidFill>
                  <a:schemeClr val="bg1"/>
                </a:solidFill>
                <a:effectLst>
                  <a:outerShdw blurRad="38100" dist="38100" dir="2700000" algn="tl">
                    <a:srgbClr val="000000">
                      <a:alpha val="43137"/>
                    </a:srgbClr>
                  </a:outerShdw>
                </a:effectLst>
                <a:latin typeface="Arial Black" panose="020B0A04020102020204" pitchFamily="34" charset="0"/>
              </a:rPr>
              <a:t>EXAMINE YOUR ATTITUDES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0" y="1501774"/>
            <a:ext cx="12192000" cy="5356225"/>
          </a:xfrm>
        </p:spPr>
        <p:txBody>
          <a:bodyPr>
            <a:normAutofit lnSpcReduction="10000"/>
          </a:bodyPr>
          <a:lstStyle/>
          <a:p>
            <a:r>
              <a:rPr lang="en-US" sz="3600" b="1" dirty="0" smtClean="0">
                <a:solidFill>
                  <a:schemeClr val="bg1"/>
                </a:solidFill>
                <a:effectLst>
                  <a:outerShdw blurRad="38100" dist="38100" dir="2700000" algn="tl">
                    <a:srgbClr val="000000">
                      <a:alpha val="43137"/>
                    </a:srgbClr>
                  </a:outerShdw>
                </a:effectLst>
              </a:rPr>
              <a:t>Our personal attitudes can affect how we intervene when someone is thinking of suicide</a:t>
            </a:r>
            <a:endParaRPr lang="en-US" sz="3600" b="1" dirty="0" smtClean="0">
              <a:solidFill>
                <a:schemeClr val="bg1"/>
              </a:solidFill>
              <a:effectLst>
                <a:outerShdw blurRad="38100" dist="38100" dir="2700000" algn="tl">
                  <a:srgbClr val="000000">
                    <a:alpha val="43137"/>
                  </a:srgbClr>
                </a:outerShdw>
              </a:effectLst>
            </a:endParaRPr>
          </a:p>
          <a:p>
            <a:r>
              <a:rPr lang="en-US" sz="3600" b="1" dirty="0" smtClean="0">
                <a:solidFill>
                  <a:schemeClr val="bg1"/>
                </a:solidFill>
                <a:effectLst>
                  <a:outerShdw blurRad="38100" dist="38100" dir="2700000" algn="tl">
                    <a:srgbClr val="000000">
                      <a:alpha val="43137"/>
                    </a:srgbClr>
                  </a:outerShdw>
                </a:effectLst>
              </a:rPr>
              <a:t>Recognize how feelings about and personal experiences with suicide might impact you in intervening with someone at risk </a:t>
            </a:r>
          </a:p>
          <a:p>
            <a:r>
              <a:rPr lang="en-US" sz="3600" b="1" dirty="0" smtClean="0">
                <a:solidFill>
                  <a:schemeClr val="bg1"/>
                </a:solidFill>
                <a:effectLst>
                  <a:outerShdw blurRad="38100" dist="38100" dir="2700000" algn="tl">
                    <a:srgbClr val="000000">
                      <a:alpha val="43137"/>
                    </a:srgbClr>
                  </a:outerShdw>
                </a:effectLst>
              </a:rPr>
              <a:t>Identify beliefs that may assist you to be direct and comfortable in suicide situations </a:t>
            </a:r>
          </a:p>
          <a:p>
            <a:r>
              <a:rPr lang="en-US" sz="3600" b="1" dirty="0" smtClean="0">
                <a:solidFill>
                  <a:schemeClr val="bg1"/>
                </a:solidFill>
                <a:effectLst>
                  <a:outerShdw blurRad="38100" dist="38100" dir="2700000" algn="tl">
                    <a:srgbClr val="000000">
                      <a:alpha val="43137"/>
                    </a:srgbClr>
                  </a:outerShdw>
                </a:effectLst>
              </a:rPr>
              <a:t>Identify beliefs that might help you to be flexible in meeting a person at risk’s need for guidance and care </a:t>
            </a:r>
          </a:p>
          <a:p>
            <a:r>
              <a:rPr lang="en-US" sz="3600" b="1" dirty="0" smtClean="0">
                <a:solidFill>
                  <a:schemeClr val="bg1"/>
                </a:solidFill>
                <a:effectLst>
                  <a:outerShdw blurRad="38100" dist="38100" dir="2700000" algn="tl">
                    <a:srgbClr val="000000">
                      <a:alpha val="43137"/>
                    </a:srgbClr>
                  </a:outerShdw>
                </a:effectLst>
              </a:rPr>
              <a:t>Talk more openly about your attitudes toward suicide and life-assisting  </a:t>
            </a:r>
            <a:r>
              <a:rPr lang="en-US" dirty="0" smtClean="0"/>
              <a:t>	</a:t>
            </a:r>
            <a:endParaRPr lang="en-US" dirty="0"/>
          </a:p>
        </p:txBody>
      </p:sp>
    </p:spTree>
    <p:extLst>
      <p:ext uri="{BB962C8B-B14F-4D97-AF65-F5344CB8AC3E}">
        <p14:creationId xmlns:p14="http://schemas.microsoft.com/office/powerpoint/2010/main" val="412358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681C"/>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r="-715" b="2222"/>
          <a:stretch/>
        </p:blipFill>
        <p:spPr>
          <a:xfrm>
            <a:off x="1480458" y="0"/>
            <a:ext cx="9418616" cy="6858000"/>
          </a:xfrm>
        </p:spPr>
      </p:pic>
    </p:spTree>
    <p:extLst>
      <p:ext uri="{BB962C8B-B14F-4D97-AF65-F5344CB8AC3E}">
        <p14:creationId xmlns:p14="http://schemas.microsoft.com/office/powerpoint/2010/main" val="326172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9010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500062"/>
            <a:ext cx="12191999" cy="1325563"/>
          </a:xfrm>
          <a:solidFill>
            <a:srgbClr val="0070C0"/>
          </a:solidFill>
          <a:ln>
            <a:solidFill>
              <a:schemeClr val="bg1"/>
            </a:solidFill>
          </a:ln>
        </p:spPr>
        <p:txBody>
          <a:bodyPr>
            <a:normAutofit/>
          </a:bodyPr>
          <a:lstStyle/>
          <a:p>
            <a:pPr algn="ctr"/>
            <a:r>
              <a:rPr lang="en-US" sz="4800" b="1" dirty="0" smtClean="0">
                <a:solidFill>
                  <a:schemeClr val="bg1"/>
                </a:solidFill>
                <a:effectLst>
                  <a:outerShdw blurRad="38100" dist="38100" dir="2700000" algn="tl">
                    <a:srgbClr val="000000">
                      <a:alpha val="43137"/>
                    </a:srgbClr>
                  </a:outerShdw>
                </a:effectLst>
                <a:latin typeface="Arial Black" panose="020B0A04020102020204" pitchFamily="34" charset="0"/>
              </a:rPr>
              <a:t>A MESSAGE OF COMPASSION</a:t>
            </a:r>
            <a:endParaRPr lang="en-US" sz="48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0" y="1790700"/>
            <a:ext cx="12191998" cy="4386263"/>
          </a:xfrm>
          <a:solidFill>
            <a:schemeClr val="accent1">
              <a:lumMod val="60000"/>
              <a:lumOff val="40000"/>
            </a:schemeClr>
          </a:solidFill>
          <a:ln>
            <a:solidFill>
              <a:schemeClr val="bg1"/>
            </a:solidFill>
          </a:ln>
        </p:spPr>
        <p:txBody>
          <a:bodyPr>
            <a:normAutofit fontScale="85000" lnSpcReduction="10000"/>
          </a:bodyPr>
          <a:lstStyle/>
          <a:p>
            <a:r>
              <a:rPr lang="en-US" dirty="0">
                <a:solidFill>
                  <a:schemeClr val="bg1"/>
                </a:solidFill>
                <a:latin typeface="+mj-lt"/>
              </a:rPr>
              <a:t>Some of you might be </a:t>
            </a:r>
            <a:r>
              <a:rPr lang="en-US" dirty="0" smtClean="0">
                <a:solidFill>
                  <a:schemeClr val="bg1"/>
                </a:solidFill>
                <a:latin typeface="+mj-lt"/>
              </a:rPr>
              <a:t>survivors of suicide, </a:t>
            </a:r>
            <a:r>
              <a:rPr lang="en-US" dirty="0">
                <a:solidFill>
                  <a:schemeClr val="bg1"/>
                </a:solidFill>
                <a:latin typeface="+mj-lt"/>
              </a:rPr>
              <a:t>m</a:t>
            </a:r>
            <a:r>
              <a:rPr lang="en-US" dirty="0" smtClean="0">
                <a:solidFill>
                  <a:schemeClr val="bg1"/>
                </a:solidFill>
                <a:latin typeface="+mj-lt"/>
              </a:rPr>
              <a:t>ay be struggling </a:t>
            </a:r>
            <a:r>
              <a:rPr lang="en-US" dirty="0">
                <a:solidFill>
                  <a:schemeClr val="bg1"/>
                </a:solidFill>
                <a:latin typeface="+mj-lt"/>
              </a:rPr>
              <a:t>with </a:t>
            </a:r>
            <a:r>
              <a:rPr lang="en-US" dirty="0" smtClean="0">
                <a:solidFill>
                  <a:schemeClr val="bg1"/>
                </a:solidFill>
                <a:latin typeface="+mj-lt"/>
              </a:rPr>
              <a:t>thoughts of suicide and/or a history of suicidal ideation, or you may have a loved one who has or is struggling in this way </a:t>
            </a:r>
          </a:p>
          <a:p>
            <a:r>
              <a:rPr lang="en-US" dirty="0" smtClean="0">
                <a:solidFill>
                  <a:schemeClr val="bg1"/>
                </a:solidFill>
                <a:latin typeface="+mj-lt"/>
              </a:rPr>
              <a:t>You may find </a:t>
            </a:r>
            <a:r>
              <a:rPr lang="en-US" dirty="0">
                <a:solidFill>
                  <a:schemeClr val="bg1"/>
                </a:solidFill>
                <a:latin typeface="+mj-lt"/>
              </a:rPr>
              <a:t>that this information triggers you and/or heightens your emotions</a:t>
            </a:r>
          </a:p>
          <a:p>
            <a:r>
              <a:rPr lang="en-US" dirty="0">
                <a:solidFill>
                  <a:schemeClr val="bg1"/>
                </a:solidFill>
                <a:latin typeface="+mj-lt"/>
              </a:rPr>
              <a:t>If you or a loved one is struggling with </a:t>
            </a:r>
            <a:r>
              <a:rPr lang="en-US" dirty="0" smtClean="0">
                <a:solidFill>
                  <a:schemeClr val="bg1"/>
                </a:solidFill>
                <a:latin typeface="+mj-lt"/>
              </a:rPr>
              <a:t>suicide, </a:t>
            </a:r>
            <a:r>
              <a:rPr lang="en-US" dirty="0">
                <a:solidFill>
                  <a:schemeClr val="bg1"/>
                </a:solidFill>
                <a:latin typeface="+mj-lt"/>
              </a:rPr>
              <a:t>there is help </a:t>
            </a:r>
            <a:r>
              <a:rPr lang="en-US" dirty="0" smtClean="0">
                <a:solidFill>
                  <a:schemeClr val="bg1"/>
                </a:solidFill>
                <a:latin typeface="+mj-lt"/>
              </a:rPr>
              <a:t>available </a:t>
            </a:r>
          </a:p>
          <a:p>
            <a:r>
              <a:rPr lang="en-US" dirty="0" smtClean="0">
                <a:solidFill>
                  <a:schemeClr val="bg1"/>
                </a:solidFill>
                <a:latin typeface="+mj-lt"/>
              </a:rPr>
              <a:t>Should </a:t>
            </a:r>
            <a:r>
              <a:rPr lang="en-US" dirty="0">
                <a:solidFill>
                  <a:schemeClr val="bg1"/>
                </a:solidFill>
                <a:latin typeface="+mj-lt"/>
              </a:rPr>
              <a:t>you require assistance navigating the resources available in your </a:t>
            </a:r>
            <a:r>
              <a:rPr lang="en-US" dirty="0" smtClean="0">
                <a:solidFill>
                  <a:schemeClr val="bg1"/>
                </a:solidFill>
                <a:latin typeface="+mj-lt"/>
              </a:rPr>
              <a:t>community, </a:t>
            </a:r>
            <a:r>
              <a:rPr lang="en-US" dirty="0">
                <a:solidFill>
                  <a:schemeClr val="bg1"/>
                </a:solidFill>
                <a:latin typeface="+mj-lt"/>
              </a:rPr>
              <a:t>please do not hesitate to reach </a:t>
            </a:r>
            <a:r>
              <a:rPr lang="en-US" dirty="0" smtClean="0">
                <a:solidFill>
                  <a:schemeClr val="bg1"/>
                </a:solidFill>
                <a:latin typeface="+mj-lt"/>
              </a:rPr>
              <a:t>out</a:t>
            </a:r>
            <a:r>
              <a:rPr lang="en-US" dirty="0">
                <a:solidFill>
                  <a:schemeClr val="bg1"/>
                </a:solidFill>
                <a:latin typeface="+mj-lt"/>
              </a:rPr>
              <a:t> </a:t>
            </a:r>
            <a:r>
              <a:rPr lang="en-US" dirty="0" smtClean="0">
                <a:solidFill>
                  <a:schemeClr val="bg1"/>
                </a:solidFill>
                <a:latin typeface="+mj-lt"/>
              </a:rPr>
              <a:t>to me </a:t>
            </a:r>
            <a:endParaRPr lang="en-US" dirty="0">
              <a:solidFill>
                <a:schemeClr val="bg1"/>
              </a:solidFill>
              <a:latin typeface="+mj-lt"/>
            </a:endParaRPr>
          </a:p>
          <a:p>
            <a:r>
              <a:rPr lang="en-US" dirty="0" smtClean="0">
                <a:solidFill>
                  <a:schemeClr val="bg1"/>
                </a:solidFill>
                <a:latin typeface="+mj-lt"/>
              </a:rPr>
              <a:t>If available to you, I encourage you to reach out to Human Resources at your placement of work to learn more about the EAP at your agency </a:t>
            </a:r>
            <a:endParaRPr lang="en-US" dirty="0">
              <a:solidFill>
                <a:schemeClr val="bg1"/>
              </a:solidFill>
              <a:latin typeface="+mj-lt"/>
            </a:endParaRPr>
          </a:p>
          <a:p>
            <a:r>
              <a:rPr lang="en-US" dirty="0">
                <a:solidFill>
                  <a:schemeClr val="bg1"/>
                </a:solidFill>
                <a:latin typeface="+mj-lt"/>
              </a:rPr>
              <a:t>If you are finding this training stressful, </a:t>
            </a:r>
            <a:r>
              <a:rPr lang="en-US" dirty="0" smtClean="0">
                <a:solidFill>
                  <a:schemeClr val="bg1"/>
                </a:solidFill>
                <a:latin typeface="+mj-lt"/>
              </a:rPr>
              <a:t>I encourage you to </a:t>
            </a:r>
            <a:r>
              <a:rPr lang="en-US" dirty="0">
                <a:solidFill>
                  <a:schemeClr val="bg1"/>
                </a:solidFill>
                <a:latin typeface="+mj-lt"/>
              </a:rPr>
              <a:t>take a break, but I just ask that you find support while you do so, and to let me know that you are okay.  </a:t>
            </a:r>
          </a:p>
          <a:p>
            <a:r>
              <a:rPr lang="en-US" dirty="0">
                <a:solidFill>
                  <a:schemeClr val="bg1"/>
                </a:solidFill>
                <a:latin typeface="+mj-lt"/>
              </a:rPr>
              <a:t>Remember: mental health IS </a:t>
            </a:r>
            <a:r>
              <a:rPr lang="en-US" dirty="0" smtClean="0">
                <a:solidFill>
                  <a:schemeClr val="bg1"/>
                </a:solidFill>
                <a:latin typeface="+mj-lt"/>
              </a:rPr>
              <a:t>health. </a:t>
            </a:r>
            <a:r>
              <a:rPr lang="en-US" dirty="0">
                <a:solidFill>
                  <a:schemeClr val="bg1"/>
                </a:solidFill>
                <a:latin typeface="+mj-lt"/>
              </a:rPr>
              <a:t>You are loved and supported, regardless of what afflicts you. </a:t>
            </a:r>
          </a:p>
          <a:p>
            <a:endParaRPr lang="en-US" dirty="0"/>
          </a:p>
        </p:txBody>
      </p:sp>
    </p:spTree>
    <p:extLst>
      <p:ext uri="{BB962C8B-B14F-4D97-AF65-F5344CB8AC3E}">
        <p14:creationId xmlns:p14="http://schemas.microsoft.com/office/powerpoint/2010/main" val="316218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lum/>
          </a:blip>
          <a:srcRect/>
          <a:stretch>
            <a:fillRect t="-3000" b="-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How would you ask a person if they were thinking about suicide? </a:t>
            </a:r>
            <a:endParaRPr lang="en-US" b="1" dirty="0"/>
          </a:p>
        </p:txBody>
      </p:sp>
    </p:spTree>
    <p:extLst>
      <p:ext uri="{BB962C8B-B14F-4D97-AF65-F5344CB8AC3E}">
        <p14:creationId xmlns:p14="http://schemas.microsoft.com/office/powerpoint/2010/main" val="316355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519237"/>
          </a:xfrm>
        </p:spPr>
        <p:txBody>
          <a:bodyPr>
            <a:normAutofit fontScale="90000"/>
          </a:bodyPr>
          <a:lstStyle/>
          <a:p>
            <a:r>
              <a:rPr lang="en-US" sz="5400" dirty="0" smtClean="0"/>
              <a:t>Sometimes, the kindest thing you can do, is ask directly &amp; explicitly about suicide.</a:t>
            </a:r>
            <a:endParaRPr lang="en-US" sz="5400" dirty="0"/>
          </a:p>
        </p:txBody>
      </p:sp>
      <p:sp>
        <p:nvSpPr>
          <p:cNvPr id="5" name="Text Placeholder 4"/>
          <p:cNvSpPr>
            <a:spLocks noGrp="1"/>
          </p:cNvSpPr>
          <p:nvPr>
            <p:ph type="body" idx="1"/>
          </p:nvPr>
        </p:nvSpPr>
        <p:spPr>
          <a:xfrm>
            <a:off x="0" y="1519237"/>
            <a:ext cx="12192000" cy="1500187"/>
          </a:xfrm>
        </p:spPr>
        <p:txBody>
          <a:bodyPr/>
          <a:lstStyle/>
          <a:p>
            <a:r>
              <a:rPr lang="en-US" dirty="0" smtClean="0">
                <a:solidFill>
                  <a:schemeClr val="tx1"/>
                </a:solidFill>
              </a:rPr>
              <a:t>Asking a personal clearly and directly if they are thinking about suicide, is a way for you to demonstrate that you are comfortable hearing about it, and will not be scared off by their sadness &amp; pain</a:t>
            </a:r>
            <a:endParaRPr lang="en-US" dirty="0">
              <a:solidFill>
                <a:schemeClr val="tx1"/>
              </a:solidFill>
            </a:endParaRPr>
          </a:p>
        </p:txBody>
      </p:sp>
      <p:sp>
        <p:nvSpPr>
          <p:cNvPr id="6" name="Rectangle 5"/>
          <p:cNvSpPr/>
          <p:nvPr/>
        </p:nvSpPr>
        <p:spPr>
          <a:xfrm>
            <a:off x="0" y="6315075"/>
            <a:ext cx="12192000" cy="5429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53837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9980" y="163287"/>
            <a:ext cx="6082020" cy="6694714"/>
          </a:xfrm>
        </p:spPr>
        <p:txBody>
          <a:bodyPr>
            <a:normAutofit lnSpcReduction="10000"/>
          </a:bodyPr>
          <a:lstStyle/>
          <a:p>
            <a:pPr marL="0" indent="0" algn="ctr">
              <a:buNone/>
            </a:pPr>
            <a:r>
              <a:rPr lang="en-US" sz="3600" dirty="0" smtClean="0"/>
              <a:t>Suicide is about loss &amp; pain </a:t>
            </a:r>
          </a:p>
          <a:p>
            <a:pPr marL="0" indent="0" algn="ctr">
              <a:buNone/>
            </a:pPr>
            <a:r>
              <a:rPr lang="en-US" sz="3600" dirty="0" smtClean="0"/>
              <a:t>A person telling their story provides them with a sense of relief from their pain</a:t>
            </a:r>
          </a:p>
          <a:p>
            <a:pPr marL="0" indent="0" algn="ctr">
              <a:buNone/>
            </a:pPr>
            <a:r>
              <a:rPr lang="en-US" sz="3600" dirty="0" smtClean="0"/>
              <a:t>Hearing a person’s story creates the conditions for uncertainty/hope </a:t>
            </a:r>
          </a:p>
          <a:p>
            <a:pPr marL="0" indent="0" algn="ctr">
              <a:buNone/>
            </a:pPr>
            <a:endParaRPr lang="en-US" sz="3600" dirty="0" smtClean="0"/>
          </a:p>
          <a:p>
            <a:pPr marL="0" indent="0" algn="ctr">
              <a:buNone/>
            </a:pPr>
            <a:r>
              <a:rPr lang="en-US" sz="3600" dirty="0" smtClean="0"/>
              <a:t>This </a:t>
            </a:r>
            <a:r>
              <a:rPr lang="en-US" sz="3600" dirty="0" smtClean="0"/>
              <a:t>requires two tools: </a:t>
            </a:r>
          </a:p>
          <a:p>
            <a:pPr marL="0" indent="0" algn="ctr">
              <a:buNone/>
            </a:pPr>
            <a:r>
              <a:rPr lang="en-US" sz="3600" dirty="0" smtClean="0"/>
              <a:t>1. Patience to listen </a:t>
            </a:r>
          </a:p>
          <a:p>
            <a:pPr marL="0" indent="0" algn="ctr">
              <a:buNone/>
            </a:pPr>
            <a:r>
              <a:rPr lang="en-US" sz="3600" dirty="0" smtClean="0"/>
              <a:t>2. Persistence to help support the turn to safety </a:t>
            </a:r>
            <a:endParaRPr lang="en-US" sz="3600" dirty="0" smtClean="0"/>
          </a:p>
          <a:p>
            <a:endParaRPr lang="en-US" dirty="0"/>
          </a:p>
        </p:txBody>
      </p:sp>
      <p:pic>
        <p:nvPicPr>
          <p:cNvPr id="5124" name="Picture 4" descr="Early Signs Of Depression And Anxiety - Mental Health Red Fla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388"/>
            <a:ext cx="6109980" cy="6910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1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800350"/>
            <a:ext cx="12192000" cy="1762125"/>
          </a:xfrm>
          <a:solidFill>
            <a:schemeClr val="bg1"/>
          </a:solidFill>
        </p:spPr>
        <p:txBody>
          <a:bodyPr/>
          <a:lstStyle/>
          <a:p>
            <a:pPr algn="r"/>
            <a:r>
              <a:rPr lang="en-US" b="1" dirty="0" smtClean="0"/>
              <a:t>GROUP DISCUSSION:</a:t>
            </a:r>
            <a:br>
              <a:rPr lang="en-US" b="1" dirty="0" smtClean="0"/>
            </a:br>
            <a:r>
              <a:rPr lang="en-US" b="1" dirty="0" smtClean="0"/>
              <a:t>What are the next steps?</a:t>
            </a:r>
            <a:endParaRPr lang="en-US" b="1" dirty="0"/>
          </a:p>
        </p:txBody>
      </p:sp>
    </p:spTree>
    <p:extLst>
      <p:ext uri="{BB962C8B-B14F-4D97-AF65-F5344CB8AC3E}">
        <p14:creationId xmlns:p14="http://schemas.microsoft.com/office/powerpoint/2010/main" val="19193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ntal Health Illustrations"/>
          <p:cNvPicPr>
            <a:picLocks noChangeAspect="1" noChangeArrowheads="1"/>
          </p:cNvPicPr>
          <p:nvPr/>
        </p:nvPicPr>
        <p:blipFill rotWithShape="1">
          <a:blip r:embed="rId2">
            <a:extLst>
              <a:ext uri="{28A0092B-C50C-407E-A947-70E740481C1C}">
                <a14:useLocalDpi xmlns:a14="http://schemas.microsoft.com/office/drawing/2010/main" val="0"/>
              </a:ext>
            </a:extLst>
          </a:blip>
          <a:srcRect l="22622" t="4400" r="25911" b="2400"/>
          <a:stretch/>
        </p:blipFill>
        <p:spPr bwMode="auto">
          <a:xfrm>
            <a:off x="7221422" y="857250"/>
            <a:ext cx="4970578" cy="6000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65125"/>
            <a:ext cx="12192000" cy="1325563"/>
          </a:xfrm>
        </p:spPr>
        <p:txBody>
          <a:bodyPr>
            <a:normAutofit fontScale="90000"/>
          </a:bodyPr>
          <a:lstStyle/>
          <a:p>
            <a:pPr algn="ctr"/>
            <a:r>
              <a:rPr lang="en-US" sz="7300" dirty="0" smtClean="0">
                <a:effectLst>
                  <a:outerShdw blurRad="38100" dist="38100" dir="2700000" algn="tl">
                    <a:srgbClr val="000000">
                      <a:alpha val="43137"/>
                    </a:srgbClr>
                  </a:outerShdw>
                </a:effectLst>
                <a:latin typeface="Arial Black" panose="020B0A04020102020204" pitchFamily="34" charset="0"/>
              </a:rPr>
              <a:t>HELP IS AVAILABLE</a:t>
            </a:r>
            <a:r>
              <a:rPr lang="en-US" b="1" dirty="0" smtClean="0"/>
              <a:t/>
            </a:r>
            <a:br>
              <a:rPr lang="en-US" b="1" dirty="0" smtClean="0"/>
            </a:br>
            <a:endParaRPr lang="en-US" dirty="0"/>
          </a:p>
        </p:txBody>
      </p:sp>
      <p:sp>
        <p:nvSpPr>
          <p:cNvPr id="3" name="Content Placeholder 2"/>
          <p:cNvSpPr>
            <a:spLocks noGrp="1"/>
          </p:cNvSpPr>
          <p:nvPr>
            <p:ph idx="1"/>
          </p:nvPr>
        </p:nvSpPr>
        <p:spPr>
          <a:xfrm>
            <a:off x="0" y="1276350"/>
            <a:ext cx="8763000" cy="5581650"/>
          </a:xfrm>
        </p:spPr>
        <p:txBody>
          <a:bodyPr>
            <a:normAutofit/>
          </a:bodyPr>
          <a:lstStyle/>
          <a:p>
            <a:r>
              <a:rPr lang="en-US" dirty="0" smtClean="0"/>
              <a:t>9-1-1</a:t>
            </a:r>
            <a:endParaRPr lang="en-US" dirty="0"/>
          </a:p>
          <a:p>
            <a:r>
              <a:rPr lang="en-US" dirty="0"/>
              <a:t>Kids Help Phone: 1-800-668-6868</a:t>
            </a:r>
          </a:p>
          <a:p>
            <a:pPr lvl="1"/>
            <a:r>
              <a:rPr lang="en-US" dirty="0"/>
              <a:t>Text CONNECT to 686868</a:t>
            </a:r>
          </a:p>
          <a:p>
            <a:pPr lvl="1"/>
            <a:r>
              <a:rPr lang="en-US" dirty="0"/>
              <a:t>Chat Services [6 pm–2 am EST]: www.kidshelpphone.ca</a:t>
            </a:r>
          </a:p>
          <a:p>
            <a:r>
              <a:rPr lang="en-US" dirty="0"/>
              <a:t>Trans Lifeline: 1-877-330-6366</a:t>
            </a:r>
          </a:p>
          <a:p>
            <a:r>
              <a:rPr lang="en-US" dirty="0"/>
              <a:t>Hope for Wellness Help Line: 1-855-242-3310</a:t>
            </a:r>
          </a:p>
          <a:p>
            <a:pPr lvl="1"/>
            <a:r>
              <a:rPr lang="en-US" dirty="0"/>
              <a:t>Online chat: www.hopeforwellness.ca</a:t>
            </a:r>
          </a:p>
          <a:p>
            <a:r>
              <a:rPr lang="en-US" dirty="0"/>
              <a:t>Indian Residential Schools Crisis Line: 1-866-925-4419</a:t>
            </a:r>
          </a:p>
          <a:p>
            <a:r>
              <a:rPr lang="en-US" dirty="0"/>
              <a:t>Canada Suicide Prevention Service: 1-833-456-4566 [24/7]</a:t>
            </a:r>
          </a:p>
          <a:p>
            <a:r>
              <a:rPr lang="en-US" dirty="0"/>
              <a:t>For Quebec residents: [24/7] 1-866-APPELLE</a:t>
            </a:r>
          </a:p>
          <a:p>
            <a:endParaRPr lang="en-US" dirty="0"/>
          </a:p>
        </p:txBody>
      </p:sp>
    </p:spTree>
    <p:extLst>
      <p:ext uri="{BB962C8B-B14F-4D97-AF65-F5344CB8AC3E}">
        <p14:creationId xmlns:p14="http://schemas.microsoft.com/office/powerpoint/2010/main" val="3628545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3235" y="0"/>
            <a:ext cx="9148765" cy="6858000"/>
          </a:xfrm>
          <a:prstGeom prst="rect">
            <a:avLst/>
          </a:prstGeom>
        </p:spPr>
      </p:pic>
      <p:sp>
        <p:nvSpPr>
          <p:cNvPr id="4" name="Title 3"/>
          <p:cNvSpPr>
            <a:spLocks noGrp="1"/>
          </p:cNvSpPr>
          <p:nvPr>
            <p:ph type="title"/>
          </p:nvPr>
        </p:nvSpPr>
        <p:spPr>
          <a:xfrm>
            <a:off x="0" y="2759529"/>
            <a:ext cx="12192000" cy="1802946"/>
          </a:xfrm>
          <a:solidFill>
            <a:schemeClr val="bg1"/>
          </a:solidFill>
        </p:spPr>
        <p:txBody>
          <a:bodyPr/>
          <a:lstStyle/>
          <a:p>
            <a:r>
              <a:rPr lang="en-US" dirty="0" smtClean="0">
                <a:latin typeface="Arial Black" panose="020B0A04020102020204" pitchFamily="34" charset="0"/>
              </a:rPr>
              <a:t>QUESTIONS, COMMENTS?</a:t>
            </a:r>
            <a:endParaRPr lang="en-US" dirty="0">
              <a:latin typeface="Arial Black" panose="020B0A04020102020204" pitchFamily="34" charset="0"/>
            </a:endParaRPr>
          </a:p>
        </p:txBody>
      </p:sp>
      <p:sp>
        <p:nvSpPr>
          <p:cNvPr id="5" name="Text Placeholder 4"/>
          <p:cNvSpPr>
            <a:spLocks noGrp="1"/>
          </p:cNvSpPr>
          <p:nvPr>
            <p:ph type="body" idx="1"/>
          </p:nvPr>
        </p:nvSpPr>
        <p:spPr>
          <a:xfrm>
            <a:off x="0" y="4589463"/>
            <a:ext cx="11347450" cy="1500187"/>
          </a:xfrm>
        </p:spPr>
        <p:txBody>
          <a:bodyPr>
            <a:normAutofit/>
          </a:bodyPr>
          <a:lstStyle/>
          <a:p>
            <a:r>
              <a:rPr lang="en-US" sz="5400" b="1" dirty="0" smtClean="0">
                <a:solidFill>
                  <a:schemeClr val="tx1"/>
                </a:solidFill>
                <a:latin typeface="+mj-lt"/>
              </a:rPr>
              <a:t>THANK YOU!</a:t>
            </a:r>
            <a:endParaRPr lang="en-US" sz="5400" b="1" dirty="0">
              <a:solidFill>
                <a:schemeClr val="tx1"/>
              </a:solidFill>
              <a:latin typeface="+mj-lt"/>
            </a:endParaRPr>
          </a:p>
        </p:txBody>
      </p:sp>
    </p:spTree>
    <p:extLst>
      <p:ext uri="{BB962C8B-B14F-4D97-AF65-F5344CB8AC3E}">
        <p14:creationId xmlns:p14="http://schemas.microsoft.com/office/powerpoint/2010/main" val="97588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325563"/>
          </a:xfrm>
        </p:spPr>
        <p:txBody>
          <a:bodyPr>
            <a:normAutofit/>
          </a:bodyPr>
          <a:lstStyle/>
          <a:p>
            <a:pPr algn="ctr"/>
            <a:r>
              <a:rPr lang="en-US" sz="5400" b="1" dirty="0" smtClean="0">
                <a:effectLst>
                  <a:outerShdw blurRad="38100" dist="38100" dir="2700000" algn="tl">
                    <a:srgbClr val="000000">
                      <a:alpha val="43137"/>
                    </a:srgbClr>
                  </a:outerShdw>
                </a:effectLst>
                <a:latin typeface="Arial Black" panose="020B0A04020102020204" pitchFamily="34" charset="0"/>
              </a:rPr>
              <a:t>WORKS CITED	</a:t>
            </a:r>
            <a:endParaRPr lang="en-US" sz="5400" b="1" dirty="0">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0" y="971550"/>
            <a:ext cx="12192000" cy="5200650"/>
          </a:xfrm>
          <a:solidFill>
            <a:schemeClr val="accent1">
              <a:lumMod val="75000"/>
            </a:schemeClr>
          </a:solidFill>
        </p:spPr>
        <p:txBody>
          <a:bodyPr>
            <a:normAutofit fontScale="92500" lnSpcReduction="10000"/>
          </a:bodyPr>
          <a:lstStyle/>
          <a:p>
            <a:r>
              <a:rPr lang="en-CA" dirty="0">
                <a:solidFill>
                  <a:schemeClr val="bg1"/>
                </a:solidFill>
              </a:rPr>
              <a:t>Giannini, M. J., Bergmark, B., Kreshover, S., Elias, E., Plummer, C., &amp; Okeefe, E. (2010). Understanding suicide and disability through three major disabling conditions: Intellectual disability, spinal cord injury, and multiple sclerosis. </a:t>
            </a:r>
            <a:r>
              <a:rPr lang="en-CA" i="1" dirty="0">
                <a:solidFill>
                  <a:schemeClr val="bg1"/>
                </a:solidFill>
              </a:rPr>
              <a:t>Disability and Health Journal,3</a:t>
            </a:r>
            <a:r>
              <a:rPr lang="en-CA" dirty="0">
                <a:solidFill>
                  <a:schemeClr val="bg1"/>
                </a:solidFill>
              </a:rPr>
              <a:t>(2), 74-78. </a:t>
            </a:r>
            <a:r>
              <a:rPr lang="en-CA" dirty="0" smtClean="0">
                <a:solidFill>
                  <a:schemeClr val="bg1"/>
                </a:solidFill>
              </a:rPr>
              <a:t>doi:10.1016/j.dhjo.2009.09.001</a:t>
            </a:r>
          </a:p>
          <a:p>
            <a:r>
              <a:rPr lang="en-CA" dirty="0" smtClean="0">
                <a:solidFill>
                  <a:schemeClr val="bg1"/>
                </a:solidFill>
              </a:rPr>
              <a:t>Government of Canada (2020). Statistics Canada. </a:t>
            </a:r>
            <a:endParaRPr lang="en-US" dirty="0">
              <a:solidFill>
                <a:schemeClr val="bg1"/>
              </a:solidFill>
            </a:endParaRPr>
          </a:p>
          <a:p>
            <a:r>
              <a:rPr lang="en-CA" dirty="0">
                <a:solidFill>
                  <a:schemeClr val="bg1"/>
                </a:solidFill>
              </a:rPr>
              <a:t>Hsieh, K., Scott, H. M., &amp; Murthy, S. (2020). Associated Risk Factors for Depression and Anxiety in Adults With Intellectual and Developmental Disabilities: Five-Year Follow Up. </a:t>
            </a:r>
            <a:r>
              <a:rPr lang="en-CA" i="1" dirty="0">
                <a:solidFill>
                  <a:schemeClr val="bg1"/>
                </a:solidFill>
              </a:rPr>
              <a:t>American Journal on Intellectual and Developmental Disabilities,125</a:t>
            </a:r>
            <a:r>
              <a:rPr lang="en-CA" dirty="0">
                <a:solidFill>
                  <a:schemeClr val="bg1"/>
                </a:solidFill>
              </a:rPr>
              <a:t>(1), 49-63. </a:t>
            </a:r>
            <a:r>
              <a:rPr lang="en-CA" dirty="0" smtClean="0">
                <a:solidFill>
                  <a:schemeClr val="bg1"/>
                </a:solidFill>
              </a:rPr>
              <a:t>doi:10.1352/1944-7558-125.1.49</a:t>
            </a:r>
          </a:p>
          <a:p>
            <a:r>
              <a:rPr lang="en-CA" dirty="0" smtClean="0">
                <a:solidFill>
                  <a:schemeClr val="bg1"/>
                </a:solidFill>
              </a:rPr>
              <a:t>LivingWorks Canada (2019). Applied Suicide Intervention Skills Training: Instructor’s Manual. </a:t>
            </a:r>
          </a:p>
          <a:p>
            <a:r>
              <a:rPr lang="en-US" dirty="0">
                <a:solidFill>
                  <a:schemeClr val="bg1"/>
                </a:solidFill>
              </a:rPr>
              <a:t>Merrick, J., Merrick, E., Lunsky, Y., &amp; Kandel, I. (2005). </a:t>
            </a:r>
            <a:r>
              <a:rPr lang="en-CA" dirty="0">
                <a:solidFill>
                  <a:schemeClr val="bg1"/>
                </a:solidFill>
              </a:rPr>
              <a:t>Suicide Behavior in Persons with Intellectual Disability. </a:t>
            </a:r>
            <a:r>
              <a:rPr lang="en-CA" i="1" dirty="0">
                <a:solidFill>
                  <a:schemeClr val="bg1"/>
                </a:solidFill>
              </a:rPr>
              <a:t>The Scientific World JOURNAL,5</a:t>
            </a:r>
            <a:r>
              <a:rPr lang="en-CA" dirty="0">
                <a:solidFill>
                  <a:schemeClr val="bg1"/>
                </a:solidFill>
              </a:rPr>
              <a:t>, 729-735. doi:10.1100/tsw.2005.91</a:t>
            </a:r>
            <a:endParaRPr lang="en-US" dirty="0">
              <a:solidFill>
                <a:schemeClr val="bg1"/>
              </a:solidFill>
            </a:endParaRPr>
          </a:p>
          <a:p>
            <a:endParaRPr lang="en-US" dirty="0"/>
          </a:p>
          <a:p>
            <a:pPr marL="0" indent="0">
              <a:buNone/>
            </a:pPr>
            <a:endParaRPr lang="en-US" dirty="0"/>
          </a:p>
        </p:txBody>
      </p:sp>
      <p:sp>
        <p:nvSpPr>
          <p:cNvPr id="4" name="Rectangle 3"/>
          <p:cNvSpPr/>
          <p:nvPr/>
        </p:nvSpPr>
        <p:spPr>
          <a:xfrm>
            <a:off x="0" y="6172201"/>
            <a:ext cx="12192000" cy="6858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544904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accent1">
              <a:lumMod val="75000"/>
            </a:schemeClr>
          </a:solidFill>
        </p:spPr>
        <p:txBody>
          <a:bodyPr>
            <a:normAutofit/>
          </a:bodyPr>
          <a:lstStyle/>
          <a:p>
            <a:pPr algn="ctr"/>
            <a:r>
              <a:rPr lang="en-US" sz="6000" b="1" dirty="0" smtClean="0">
                <a:solidFill>
                  <a:schemeClr val="bg1"/>
                </a:solidFill>
                <a:effectLst>
                  <a:outerShdw blurRad="38100" dist="38100" dir="2700000" algn="tl">
                    <a:srgbClr val="000000">
                      <a:alpha val="43137"/>
                    </a:srgbClr>
                  </a:outerShdw>
                </a:effectLst>
                <a:latin typeface="Arial Black" panose="020B0A04020102020204" pitchFamily="34" charset="0"/>
              </a:rPr>
              <a:t>AGENDA</a:t>
            </a:r>
            <a:endParaRPr lang="en-US" sz="60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0" y="1690688"/>
            <a:ext cx="7785100" cy="5167312"/>
          </a:xfrm>
          <a:solidFill>
            <a:schemeClr val="accent1">
              <a:lumMod val="40000"/>
              <a:lumOff val="60000"/>
            </a:schemeClr>
          </a:solidFill>
        </p:spPr>
        <p:txBody>
          <a:bodyPr>
            <a:noAutofit/>
          </a:bodyPr>
          <a:lstStyle/>
          <a:p>
            <a:r>
              <a:rPr lang="en-US" sz="3200" dirty="0" smtClean="0">
                <a:latin typeface="+mj-lt"/>
              </a:rPr>
              <a:t>A note about nomenclature </a:t>
            </a:r>
          </a:p>
          <a:p>
            <a:r>
              <a:rPr lang="en-US" sz="3200" dirty="0" smtClean="0">
                <a:latin typeface="+mj-lt"/>
              </a:rPr>
              <a:t>Who am I and how did I get here? </a:t>
            </a:r>
          </a:p>
          <a:p>
            <a:r>
              <a:rPr lang="en-US" sz="3200" dirty="0" smtClean="0">
                <a:latin typeface="+mj-lt"/>
              </a:rPr>
              <a:t>Introductory conversation </a:t>
            </a:r>
            <a:endParaRPr lang="en-US" sz="3200" dirty="0" smtClean="0">
              <a:latin typeface="+mj-lt"/>
            </a:endParaRPr>
          </a:p>
          <a:p>
            <a:r>
              <a:rPr lang="en-US" sz="3200" dirty="0" smtClean="0">
                <a:latin typeface="+mj-lt"/>
              </a:rPr>
              <a:t>Suicide in Canada</a:t>
            </a:r>
          </a:p>
          <a:p>
            <a:r>
              <a:rPr lang="en-US" sz="3200" dirty="0" smtClean="0">
                <a:latin typeface="+mj-lt"/>
              </a:rPr>
              <a:t>High Risk Populations </a:t>
            </a:r>
          </a:p>
          <a:p>
            <a:r>
              <a:rPr lang="en-US" sz="3200" dirty="0" smtClean="0">
                <a:latin typeface="+mj-lt"/>
              </a:rPr>
              <a:t>Suicide and IDD/DD</a:t>
            </a:r>
          </a:p>
          <a:p>
            <a:r>
              <a:rPr lang="en-US" sz="3200" dirty="0" smtClean="0">
                <a:latin typeface="+mj-lt"/>
              </a:rPr>
              <a:t>Tips for Intervening with an At-Risk Individual </a:t>
            </a:r>
            <a:endParaRPr lang="en-US" sz="3200" dirty="0">
              <a:latin typeface="+mj-lt"/>
            </a:endParaRPr>
          </a:p>
          <a:p>
            <a:r>
              <a:rPr lang="en-US" sz="3200" dirty="0" smtClean="0">
                <a:latin typeface="+mj-lt"/>
              </a:rPr>
              <a:t>Supports in the community </a:t>
            </a:r>
          </a:p>
          <a:p>
            <a:r>
              <a:rPr lang="en-US" sz="3200" dirty="0" smtClean="0">
                <a:latin typeface="+mj-lt"/>
              </a:rPr>
              <a:t>Steps moving forward</a:t>
            </a:r>
            <a:endParaRPr lang="en-US" sz="3200" dirty="0">
              <a:latin typeface="+mj-lt"/>
            </a:endParaRPr>
          </a:p>
        </p:txBody>
      </p:sp>
      <p:pic>
        <p:nvPicPr>
          <p:cNvPr id="1026" name="Picture 2" descr="Warning signals - Suicide Action Montreal - Prévention du suic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300" y="1886110"/>
            <a:ext cx="4203700" cy="497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6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20000" b="-2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chemeClr val="bg1"/>
                </a:solidFill>
                <a:effectLst>
                  <a:outerShdw blurRad="38100" dist="38100" dir="2700000" algn="tl">
                    <a:srgbClr val="000000">
                      <a:alpha val="43137"/>
                    </a:srgbClr>
                  </a:outerShdw>
                </a:effectLst>
                <a:latin typeface="Arial Black" panose="020B0A04020102020204" pitchFamily="34" charset="0"/>
              </a:rPr>
              <a:t>A NOTE ON NOMENCLATURE </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type="body" idx="1"/>
          </p:nvPr>
        </p:nvSpPr>
        <p:spPr>
          <a:xfrm>
            <a:off x="1" y="1681163"/>
            <a:ext cx="5997574" cy="823912"/>
          </a:xfrm>
        </p:spPr>
        <p:txBody>
          <a:bodyPr/>
          <a:lstStyle/>
          <a:p>
            <a:pPr marL="0" indent="0" algn="ctr">
              <a:buNone/>
            </a:pPr>
            <a:r>
              <a:rPr lang="en-US" dirty="0" smtClean="0">
                <a:latin typeface="Arial Black" panose="020B0A04020102020204" pitchFamily="34" charset="0"/>
              </a:rPr>
              <a:t>INSTEAD OF USING:</a:t>
            </a:r>
          </a:p>
          <a:p>
            <a:pPr marL="0" indent="0" algn="ctr">
              <a:buNone/>
            </a:pPr>
            <a:endParaRPr lang="en-US" dirty="0" smtClean="0"/>
          </a:p>
        </p:txBody>
      </p:sp>
      <p:sp>
        <p:nvSpPr>
          <p:cNvPr id="5" name="Content Placeholder 4"/>
          <p:cNvSpPr>
            <a:spLocks noGrp="1"/>
          </p:cNvSpPr>
          <p:nvPr>
            <p:ph sz="half" idx="2"/>
          </p:nvPr>
        </p:nvSpPr>
        <p:spPr>
          <a:xfrm>
            <a:off x="0" y="2505075"/>
            <a:ext cx="5997575" cy="1657350"/>
          </a:xfrm>
        </p:spPr>
        <p:txBody>
          <a:bodyPr/>
          <a:lstStyle/>
          <a:p>
            <a:pPr marL="0" indent="0" algn="ctr">
              <a:buNone/>
            </a:pPr>
            <a:r>
              <a:rPr lang="en-US" b="1" dirty="0" smtClean="0">
                <a:latin typeface="+mj-lt"/>
              </a:rPr>
              <a:t>Commit/ted suicide</a:t>
            </a:r>
            <a:endParaRPr lang="en-US" b="1" dirty="0">
              <a:latin typeface="+mj-lt"/>
            </a:endParaRPr>
          </a:p>
          <a:p>
            <a:pPr marL="0" indent="0" algn="ctr">
              <a:buNone/>
            </a:pPr>
            <a:r>
              <a:rPr lang="en-US" b="1" dirty="0" smtClean="0">
                <a:latin typeface="+mj-lt"/>
              </a:rPr>
              <a:t>Completed/successful suicide</a:t>
            </a:r>
          </a:p>
          <a:p>
            <a:pPr marL="0" indent="0" algn="ctr">
              <a:buNone/>
            </a:pPr>
            <a:r>
              <a:rPr lang="en-US" b="1" dirty="0" smtClean="0">
                <a:latin typeface="+mj-lt"/>
              </a:rPr>
              <a:t>Failed suicide attempt</a:t>
            </a:r>
          </a:p>
        </p:txBody>
      </p:sp>
      <p:sp>
        <p:nvSpPr>
          <p:cNvPr id="6" name="Text Placeholder 5"/>
          <p:cNvSpPr>
            <a:spLocks noGrp="1"/>
          </p:cNvSpPr>
          <p:nvPr>
            <p:ph type="body" sz="quarter" idx="3"/>
          </p:nvPr>
        </p:nvSpPr>
        <p:spPr>
          <a:xfrm>
            <a:off x="6172200" y="1681163"/>
            <a:ext cx="6019800" cy="823912"/>
          </a:xfrm>
        </p:spPr>
        <p:txBody>
          <a:bodyPr/>
          <a:lstStyle/>
          <a:p>
            <a:pPr algn="ctr"/>
            <a:r>
              <a:rPr lang="en-US" dirty="0" smtClean="0">
                <a:latin typeface="Arial Black" panose="020B0A04020102020204" pitchFamily="34" charset="0"/>
              </a:rPr>
              <a:t>USE:</a:t>
            </a:r>
          </a:p>
          <a:p>
            <a:endParaRPr lang="en-US" dirty="0"/>
          </a:p>
        </p:txBody>
      </p:sp>
      <p:sp>
        <p:nvSpPr>
          <p:cNvPr id="7" name="Content Placeholder 6"/>
          <p:cNvSpPr>
            <a:spLocks noGrp="1"/>
          </p:cNvSpPr>
          <p:nvPr>
            <p:ph sz="quarter" idx="4"/>
          </p:nvPr>
        </p:nvSpPr>
        <p:spPr>
          <a:xfrm>
            <a:off x="6172200" y="2505075"/>
            <a:ext cx="6019800" cy="1657350"/>
          </a:xfrm>
        </p:spPr>
        <p:txBody>
          <a:bodyPr/>
          <a:lstStyle/>
          <a:p>
            <a:pPr marL="0" indent="0" algn="ctr">
              <a:buNone/>
            </a:pPr>
            <a:r>
              <a:rPr lang="en-US" b="1" dirty="0" smtClean="0">
                <a:latin typeface="+mj-lt"/>
              </a:rPr>
              <a:t>Died by suicide/suicided</a:t>
            </a:r>
          </a:p>
          <a:p>
            <a:pPr marL="0" indent="0" algn="ctr">
              <a:buNone/>
            </a:pPr>
            <a:r>
              <a:rPr lang="en-US" b="1" dirty="0" smtClean="0">
                <a:latin typeface="+mj-lt"/>
              </a:rPr>
              <a:t>Death by suicide</a:t>
            </a:r>
          </a:p>
          <a:p>
            <a:pPr marL="0" indent="0" algn="ctr">
              <a:buNone/>
            </a:pPr>
            <a:r>
              <a:rPr lang="en-US" b="1" dirty="0" smtClean="0">
                <a:latin typeface="+mj-lt"/>
              </a:rPr>
              <a:t>Non-fatal suicide attempt </a:t>
            </a:r>
            <a:endParaRPr lang="en-US" b="1" dirty="0">
              <a:latin typeface="+mj-lt"/>
            </a:endParaRPr>
          </a:p>
        </p:txBody>
      </p:sp>
      <p:sp>
        <p:nvSpPr>
          <p:cNvPr id="9" name="TextBox 8"/>
          <p:cNvSpPr txBox="1"/>
          <p:nvPr/>
        </p:nvSpPr>
        <p:spPr>
          <a:xfrm>
            <a:off x="1" y="4314825"/>
            <a:ext cx="12192000" cy="2215991"/>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mj-lt"/>
              </a:rPr>
              <a:t>COMMIT/TED SUICIDE: CRIMINAL OVERTONES (IT WAS ILLEGAL TO KILL ONESELF); EQUATES SUICIDE TO RAPE/MURDER </a:t>
            </a:r>
            <a:endParaRPr lang="en-US" sz="2400" b="1" dirty="0">
              <a:latin typeface="+mj-lt"/>
            </a:endParaRPr>
          </a:p>
          <a:p>
            <a:pPr marL="342900" indent="-342900">
              <a:buFont typeface="Arial" panose="020B0604020202020204" pitchFamily="34" charset="0"/>
              <a:buChar char="•"/>
            </a:pPr>
            <a:r>
              <a:rPr lang="en-US" sz="2400" b="1" dirty="0" smtClean="0">
                <a:latin typeface="+mj-lt"/>
              </a:rPr>
              <a:t>COMPLETED/SUCCESSFULLY/FAILED: PARADOXICALLY USE A POSITIVE SLANT WHEN A SUICIDE IS CARRIED THROUGH, AND A NEGATIVE SLANT WHEN A SUICIDE IS ATTEMPTED BUT DOES NOT RESULT IN DEATH</a:t>
            </a:r>
          </a:p>
          <a:p>
            <a:endParaRPr lang="en-US" dirty="0"/>
          </a:p>
        </p:txBody>
      </p:sp>
      <p:sp>
        <p:nvSpPr>
          <p:cNvPr id="10" name="Content Placeholder 2"/>
          <p:cNvSpPr txBox="1">
            <a:spLocks/>
          </p:cNvSpPr>
          <p:nvPr/>
        </p:nvSpPr>
        <p:spPr>
          <a:xfrm>
            <a:off x="-1" y="1695451"/>
            <a:ext cx="5997574"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smtClean="0">
                <a:latin typeface="Arial Black" panose="020B0A04020102020204" pitchFamily="34" charset="0"/>
              </a:rPr>
              <a:t>INSTEAD OF USING:</a:t>
            </a:r>
          </a:p>
          <a:p>
            <a:pPr algn="ctr"/>
            <a:endParaRPr lang="en-US" dirty="0"/>
          </a:p>
        </p:txBody>
      </p:sp>
      <p:sp>
        <p:nvSpPr>
          <p:cNvPr id="11" name="Text Placeholder 5"/>
          <p:cNvSpPr txBox="1">
            <a:spLocks/>
          </p:cNvSpPr>
          <p:nvPr/>
        </p:nvSpPr>
        <p:spPr>
          <a:xfrm>
            <a:off x="6172198" y="1681163"/>
            <a:ext cx="601980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smtClean="0">
                <a:latin typeface="Arial Black" panose="020B0A04020102020204" pitchFamily="34" charset="0"/>
              </a:rPr>
              <a:t>USE:</a:t>
            </a:r>
          </a:p>
          <a:p>
            <a:endParaRPr lang="en-US" dirty="0"/>
          </a:p>
        </p:txBody>
      </p:sp>
      <p:sp>
        <p:nvSpPr>
          <p:cNvPr id="12" name="Content Placeholder 2"/>
          <p:cNvSpPr txBox="1">
            <a:spLocks/>
          </p:cNvSpPr>
          <p:nvPr/>
        </p:nvSpPr>
        <p:spPr>
          <a:xfrm>
            <a:off x="-3" y="1681163"/>
            <a:ext cx="5997574"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mtClean="0">
                <a:latin typeface="Arial Black" panose="020B0A04020102020204" pitchFamily="34" charset="0"/>
              </a:rPr>
              <a:t>INSTEAD OF USING:</a:t>
            </a:r>
          </a:p>
          <a:p>
            <a:pPr algn="ctr"/>
            <a:endParaRPr lang="en-US" dirty="0"/>
          </a:p>
        </p:txBody>
      </p:sp>
      <p:sp>
        <p:nvSpPr>
          <p:cNvPr id="13" name="Text Placeholder 5"/>
          <p:cNvSpPr txBox="1">
            <a:spLocks/>
          </p:cNvSpPr>
          <p:nvPr/>
        </p:nvSpPr>
        <p:spPr>
          <a:xfrm>
            <a:off x="6172200" y="1681163"/>
            <a:ext cx="601980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smtClean="0">
                <a:latin typeface="Arial Black" panose="020B0A04020102020204" pitchFamily="34" charset="0"/>
              </a:rPr>
              <a:t>USE:</a:t>
            </a:r>
          </a:p>
          <a:p>
            <a:endParaRPr lang="en-US" dirty="0"/>
          </a:p>
        </p:txBody>
      </p:sp>
      <p:sp>
        <p:nvSpPr>
          <p:cNvPr id="14" name="Rectangle 13"/>
          <p:cNvSpPr/>
          <p:nvPr/>
        </p:nvSpPr>
        <p:spPr>
          <a:xfrm>
            <a:off x="0" y="0"/>
            <a:ext cx="12192000" cy="3937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464300"/>
            <a:ext cx="12192000" cy="3937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28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additive="base">
                                        <p:cTn id="5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2" end="2"/>
                                            </p:txEl>
                                          </p:spTgt>
                                        </p:tgtEl>
                                        <p:attrNameLst>
                                          <p:attrName>style.visibility</p:attrName>
                                        </p:attrNameLst>
                                      </p:cBhvr>
                                      <p:to>
                                        <p:strVal val="visible"/>
                                      </p:to>
                                    </p:set>
                                    <p:anim calcmode="lin" valueType="num">
                                      <p:cBhvr additive="base">
                                        <p:cTn id="7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
                                            <p:txEl>
                                              <p:pRg st="0" end="0"/>
                                            </p:txEl>
                                          </p:spTgt>
                                        </p:tgtEl>
                                        <p:attrNameLst>
                                          <p:attrName>style.visibility</p:attrName>
                                        </p:attrNameLst>
                                      </p:cBhvr>
                                      <p:to>
                                        <p:strVal val="visible"/>
                                      </p:to>
                                    </p:set>
                                    <p:anim calcmode="lin" valueType="num">
                                      <p:cBhvr additive="base">
                                        <p:cTn id="8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9">
                                            <p:txEl>
                                              <p:pRg st="1" end="1"/>
                                            </p:txEl>
                                          </p:spTgt>
                                        </p:tgtEl>
                                        <p:attrNameLst>
                                          <p:attrName>style.visibility</p:attrName>
                                        </p:attrNameLst>
                                      </p:cBhvr>
                                      <p:to>
                                        <p:strVal val="visible"/>
                                      </p:to>
                                    </p:set>
                                    <p:anim calcmode="lin" valueType="num">
                                      <p:cBhvr additive="base">
                                        <p:cTn id="9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2942"/>
            <a:ext cx="12192000" cy="1183758"/>
          </a:xfrm>
          <a:solidFill>
            <a:schemeClr val="accent1">
              <a:lumMod val="75000"/>
            </a:schemeClr>
          </a:solidFill>
        </p:spPr>
        <p:txBody>
          <a:bodyPr>
            <a:normAutofit/>
          </a:bodyPr>
          <a:lstStyle/>
          <a:p>
            <a:pPr algn="ctr"/>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MICHELLE ANBAR-GOLDSTEIN, MSW, RSW </a:t>
            </a:r>
            <a:endParaRPr lang="en-US" sz="36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pic>
        <p:nvPicPr>
          <p:cNvPr id="4"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943" y="1660701"/>
            <a:ext cx="4848538" cy="4893646"/>
          </a:xfrm>
          <a:prstGeom prst="rect">
            <a:avLst/>
          </a:prstGeom>
          <a:ln>
            <a:solidFill>
              <a:schemeClr val="bg1"/>
            </a:solidFill>
          </a:ln>
          <a:effectLst>
            <a:outerShdw sx="1000" sy="1000" algn="tl" rotWithShape="0">
              <a:srgbClr val="333333"/>
            </a:outerShdw>
          </a:effectLst>
        </p:spPr>
      </p:pic>
      <p:sp>
        <p:nvSpPr>
          <p:cNvPr id="5" name="Rectangle 4"/>
          <p:cNvSpPr/>
          <p:nvPr/>
        </p:nvSpPr>
        <p:spPr>
          <a:xfrm>
            <a:off x="0" y="1660700"/>
            <a:ext cx="7434943" cy="4832092"/>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p>
            <a:pPr marL="342900" indent="-342900">
              <a:buFont typeface="Arial" panose="020B0604020202020204" pitchFamily="34" charset="0"/>
              <a:buChar char="•"/>
            </a:pPr>
            <a:r>
              <a:rPr lang="en-US" sz="2200" dirty="0" smtClean="0">
                <a:solidFill>
                  <a:schemeClr val="tx1"/>
                </a:solidFill>
                <a:latin typeface="+mj-lt"/>
              </a:rPr>
              <a:t>Advocate, educator &amp; social worker with 15years of experience with the DS Sector </a:t>
            </a:r>
          </a:p>
          <a:p>
            <a:pPr marL="342900" indent="-342900">
              <a:buFont typeface="Arial" panose="020B0604020202020204" pitchFamily="34" charset="0"/>
              <a:buChar char="•"/>
            </a:pPr>
            <a:r>
              <a:rPr lang="en-US" sz="2200" dirty="0" smtClean="0">
                <a:solidFill>
                  <a:schemeClr val="tx1"/>
                </a:solidFill>
                <a:latin typeface="+mj-lt"/>
              </a:rPr>
              <a:t>Forensic Dual Diagnosis Specialty Service at CAMH</a:t>
            </a:r>
          </a:p>
          <a:p>
            <a:pPr marL="342900" indent="-342900">
              <a:buFont typeface="Arial" panose="020B0604020202020204" pitchFamily="34" charset="0"/>
              <a:buChar char="•"/>
            </a:pPr>
            <a:r>
              <a:rPr lang="en-US" sz="2200" dirty="0" smtClean="0">
                <a:solidFill>
                  <a:schemeClr val="tx1"/>
                </a:solidFill>
                <a:latin typeface="+mj-lt"/>
              </a:rPr>
              <a:t>Developmental Services Worker Program at Humber College</a:t>
            </a:r>
          </a:p>
          <a:p>
            <a:pPr marL="342900" indent="-342900">
              <a:buFont typeface="Arial" panose="020B0604020202020204" pitchFamily="34" charset="0"/>
              <a:buChar char="•"/>
            </a:pPr>
            <a:r>
              <a:rPr lang="en-US" sz="2200" dirty="0" smtClean="0">
                <a:solidFill>
                  <a:schemeClr val="tx1"/>
                </a:solidFill>
                <a:latin typeface="+mj-lt"/>
              </a:rPr>
              <a:t>Internal Review Committee with Community Living Toronto &amp; Clinical Case Conference (CNSC)</a:t>
            </a:r>
          </a:p>
          <a:p>
            <a:pPr marL="342900" indent="-342900">
              <a:buFont typeface="Arial" panose="020B0604020202020204" pitchFamily="34" charset="0"/>
              <a:buChar char="•"/>
            </a:pPr>
            <a:r>
              <a:rPr lang="en-US" sz="2200" dirty="0" smtClean="0">
                <a:solidFill>
                  <a:schemeClr val="tx1"/>
                </a:solidFill>
                <a:latin typeface="+mj-lt"/>
              </a:rPr>
              <a:t>Instructor for LivingWork’s Applied Suicide Interventional Skills (ASIST) Training</a:t>
            </a:r>
          </a:p>
          <a:p>
            <a:pPr marL="342900" indent="-342900">
              <a:buFont typeface="Arial" panose="020B0604020202020204" pitchFamily="34" charset="0"/>
              <a:buChar char="•"/>
            </a:pPr>
            <a:r>
              <a:rPr lang="en-US" sz="2200" dirty="0" smtClean="0">
                <a:solidFill>
                  <a:schemeClr val="tx1"/>
                </a:solidFill>
                <a:latin typeface="+mj-lt"/>
              </a:rPr>
              <a:t>Consultation, clinical work (individual </a:t>
            </a:r>
            <a:r>
              <a:rPr lang="en-US" sz="2200" dirty="0" smtClean="0">
                <a:solidFill>
                  <a:schemeClr val="tx1"/>
                </a:solidFill>
                <a:latin typeface="+mj-lt"/>
              </a:rPr>
              <a:t>&amp; group)</a:t>
            </a:r>
          </a:p>
          <a:p>
            <a:pPr marL="342900" indent="-342900">
              <a:buFont typeface="Arial" panose="020B0604020202020204" pitchFamily="34" charset="0"/>
              <a:buChar char="•"/>
            </a:pPr>
            <a:r>
              <a:rPr lang="en-US" sz="2200" dirty="0" smtClean="0">
                <a:solidFill>
                  <a:schemeClr val="tx1"/>
                </a:solidFill>
                <a:latin typeface="+mj-lt"/>
              </a:rPr>
              <a:t>Facilitation &amp; design of workshops, groups and psycho-educational programs for people with ID/DD and the teams that support them throughout the DS and Mental Health sectors </a:t>
            </a:r>
          </a:p>
          <a:p>
            <a:endParaRPr lang="en-US" sz="2200" dirty="0">
              <a:solidFill>
                <a:schemeClr val="tx1"/>
              </a:solidFill>
              <a:latin typeface="+mj-lt"/>
            </a:endParaRPr>
          </a:p>
        </p:txBody>
      </p:sp>
    </p:spTree>
    <p:extLst>
      <p:ext uri="{BB962C8B-B14F-4D97-AF65-F5344CB8AC3E}">
        <p14:creationId xmlns:p14="http://schemas.microsoft.com/office/powerpoint/2010/main" val="362279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additive="base">
                                        <p:cTn id="5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latin typeface="Arial Black" panose="020B0A04020102020204" pitchFamily="34" charset="0"/>
              </a:rPr>
              <a:t>What brought me to teaching about suicide and suicide first aid?</a:t>
            </a:r>
            <a:endParaRPr lang="en-US"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522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4861"/>
          <a:stretch/>
        </p:blipFill>
        <p:spPr>
          <a:xfrm>
            <a:off x="0" y="0"/>
            <a:ext cx="12192000" cy="6870701"/>
          </a:xfrm>
          <a:prstGeom prst="rect">
            <a:avLst/>
          </a:prstGeom>
        </p:spPr>
      </p:pic>
      <p:sp>
        <p:nvSpPr>
          <p:cNvPr id="10" name="TextBox 9"/>
          <p:cNvSpPr txBox="1"/>
          <p:nvPr/>
        </p:nvSpPr>
        <p:spPr>
          <a:xfrm>
            <a:off x="0" y="290175"/>
            <a:ext cx="5740400" cy="6370975"/>
          </a:xfrm>
          <a:prstGeom prst="rect">
            <a:avLst/>
          </a:prstGeom>
          <a:noFill/>
        </p:spPr>
        <p:txBody>
          <a:bodyPr wrap="square" rtlCol="0">
            <a:spAutoFit/>
          </a:bodyPr>
          <a:lstStyle/>
          <a:p>
            <a:pPr marL="571500" indent="-571500">
              <a:buFont typeface="Arial" panose="020B0604020202020204" pitchFamily="34" charset="0"/>
              <a:buChar char="•"/>
            </a:pPr>
            <a:r>
              <a:rPr lang="en-US" sz="4400" b="1" dirty="0" smtClean="0">
                <a:solidFill>
                  <a:schemeClr val="bg1"/>
                </a:solidFill>
                <a:effectLst>
                  <a:outerShdw blurRad="38100" dist="38100" dir="2700000" algn="tl">
                    <a:srgbClr val="000000">
                      <a:alpha val="43137"/>
                    </a:srgbClr>
                  </a:outerShdw>
                </a:effectLst>
              </a:rPr>
              <a:t>Why are you here today and what are you hoping to learn?</a:t>
            </a:r>
          </a:p>
          <a:p>
            <a:pPr marL="571500" indent="-571500">
              <a:buFont typeface="Arial" panose="020B0604020202020204" pitchFamily="34" charset="0"/>
              <a:buChar char="•"/>
            </a:pPr>
            <a:r>
              <a:rPr lang="en-US" sz="4400" b="1" dirty="0" smtClean="0">
                <a:solidFill>
                  <a:schemeClr val="bg1"/>
                </a:solidFill>
                <a:effectLst>
                  <a:outerShdw blurRad="38100" dist="38100" dir="2700000" algn="tl">
                    <a:srgbClr val="000000">
                      <a:alpha val="43137"/>
                    </a:srgbClr>
                  </a:outerShdw>
                </a:effectLst>
              </a:rPr>
              <a:t>Have you been certified in Applied Suicide Intervention Skills Training? </a:t>
            </a:r>
          </a:p>
          <a:p>
            <a:endParaRPr lang="en-US" sz="3200" b="1" dirty="0" smtClean="0">
              <a:solidFill>
                <a:srgbClr val="E6E6E6"/>
              </a:solidFill>
              <a:effectLst>
                <a:outerShdw blurRad="38100" dist="38100" dir="2700000" algn="tl">
                  <a:srgbClr val="000000">
                    <a:alpha val="43137"/>
                  </a:srgbClr>
                </a:outerShdw>
              </a:effectLst>
            </a:endParaRPr>
          </a:p>
          <a:p>
            <a:endParaRPr lang="en-US" sz="3200" b="1" dirty="0" smtClean="0">
              <a:solidFill>
                <a:srgbClr val="E6E6E6"/>
              </a:solidFill>
              <a:effectLst>
                <a:outerShdw blurRad="38100" dist="38100" dir="2700000" algn="tl">
                  <a:srgbClr val="000000">
                    <a:alpha val="43137"/>
                  </a:srgbClr>
                </a:outerShdw>
              </a:effectLst>
            </a:endParaRPr>
          </a:p>
          <a:p>
            <a:endParaRPr lang="en-US" dirty="0" smtClean="0"/>
          </a:p>
          <a:p>
            <a:endParaRPr lang="en-US" dirty="0"/>
          </a:p>
        </p:txBody>
      </p:sp>
      <p:sp>
        <p:nvSpPr>
          <p:cNvPr id="11" name="TextBox 10"/>
          <p:cNvSpPr txBox="1"/>
          <p:nvPr/>
        </p:nvSpPr>
        <p:spPr>
          <a:xfrm>
            <a:off x="0" y="5109906"/>
            <a:ext cx="12039600" cy="1384995"/>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A REMINDER:  Given the nature of the topic we are discussing today, sensitive information will likely arise. Please be respectful of those who share today, and keep their information and stories private.    </a:t>
            </a:r>
            <a:endParaRPr lang="en-US" sz="28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5118100" y="2555184"/>
            <a:ext cx="6997700" cy="2585323"/>
          </a:xfrm>
          <a:prstGeom prst="rect">
            <a:avLst/>
          </a:prstGeom>
          <a:noFill/>
        </p:spPr>
        <p:txBody>
          <a:bodyPr wrap="square" rtlCol="0">
            <a:spAutoFit/>
          </a:bodyPr>
          <a:lstStyle/>
          <a:p>
            <a:pPr algn="r"/>
            <a:r>
              <a:rPr lang="en-US" sz="5400" b="1" dirty="0" smtClean="0">
                <a:solidFill>
                  <a:srgbClr val="014257"/>
                </a:solidFill>
                <a:effectLst>
                  <a:outerShdw blurRad="38100" dist="38100" dir="2700000" algn="tl">
                    <a:srgbClr val="000000">
                      <a:alpha val="43137"/>
                    </a:srgbClr>
                  </a:outerShdw>
                </a:effectLst>
                <a:latin typeface="Arial Black" panose="020B0A04020102020204" pitchFamily="34" charset="0"/>
              </a:rPr>
              <a:t>STARTING </a:t>
            </a:r>
            <a:br>
              <a:rPr lang="en-US" sz="5400" b="1" dirty="0" smtClean="0">
                <a:solidFill>
                  <a:srgbClr val="014257"/>
                </a:solidFill>
                <a:effectLst>
                  <a:outerShdw blurRad="38100" dist="38100" dir="2700000" algn="tl">
                    <a:srgbClr val="000000">
                      <a:alpha val="43137"/>
                    </a:srgbClr>
                  </a:outerShdw>
                </a:effectLst>
                <a:latin typeface="Arial Black" panose="020B0A04020102020204" pitchFamily="34" charset="0"/>
              </a:rPr>
            </a:br>
            <a:r>
              <a:rPr lang="en-US" sz="5400" b="1" dirty="0" smtClean="0">
                <a:solidFill>
                  <a:srgbClr val="014257"/>
                </a:solidFill>
                <a:effectLst>
                  <a:outerShdw blurRad="38100" dist="38100" dir="2700000" algn="tl">
                    <a:srgbClr val="000000">
                      <a:alpha val="43137"/>
                    </a:srgbClr>
                  </a:outerShdw>
                </a:effectLst>
                <a:latin typeface="Arial Black" panose="020B0A04020102020204" pitchFamily="34" charset="0"/>
              </a:rPr>
              <a:t>OFF OUR CONVERSATION…</a:t>
            </a:r>
            <a:endParaRPr lang="en-US" sz="5400" b="1" dirty="0">
              <a:solidFill>
                <a:srgbClr val="014257"/>
              </a:solidFill>
              <a:effectLst>
                <a:outerShdw blurRad="38100" dist="38100" dir="2700000" algn="tl">
                  <a:srgbClr val="000000">
                    <a:alpha val="43137"/>
                  </a:srgbClr>
                </a:outerShdw>
              </a:effectLst>
              <a:latin typeface="Arial Black" panose="020B0A04020102020204" pitchFamily="34" charset="0"/>
            </a:endParaRPr>
          </a:p>
        </p:txBody>
      </p:sp>
      <p:sp>
        <p:nvSpPr>
          <p:cNvPr id="14" name="Rectangle 13"/>
          <p:cNvSpPr/>
          <p:nvPr/>
        </p:nvSpPr>
        <p:spPr>
          <a:xfrm>
            <a:off x="0" y="0"/>
            <a:ext cx="12192000" cy="393700"/>
          </a:xfrm>
          <a:prstGeom prst="rect">
            <a:avLst/>
          </a:prstGeom>
          <a:solidFill>
            <a:srgbClr val="0142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464300"/>
            <a:ext cx="12192000" cy="393700"/>
          </a:xfrm>
          <a:prstGeom prst="rect">
            <a:avLst/>
          </a:prstGeom>
          <a:solidFill>
            <a:srgbClr val="0142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13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0"/>
            <a:ext cx="9889252" cy="6858000"/>
          </a:xfrm>
          <a:prstGeom prst="rect">
            <a:avLst/>
          </a:prstGeom>
        </p:spPr>
      </p:pic>
      <p:sp>
        <p:nvSpPr>
          <p:cNvPr id="5" name="TextBox 4"/>
          <p:cNvSpPr txBox="1"/>
          <p:nvPr/>
        </p:nvSpPr>
        <p:spPr>
          <a:xfrm>
            <a:off x="3441700" y="1454090"/>
            <a:ext cx="92710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2020</a:t>
            </a:r>
            <a:endParaRPr lang="en-US" sz="2000" dirty="0"/>
          </a:p>
        </p:txBody>
      </p:sp>
      <p:sp>
        <p:nvSpPr>
          <p:cNvPr id="6" name="TextBox 5"/>
          <p:cNvSpPr txBox="1"/>
          <p:nvPr/>
        </p:nvSpPr>
        <p:spPr>
          <a:xfrm>
            <a:off x="3136900" y="1854200"/>
            <a:ext cx="2463800"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38.01 Million (2020)</a:t>
            </a:r>
            <a:endParaRPr lang="en-US" sz="2000" dirty="0"/>
          </a:p>
        </p:txBody>
      </p:sp>
      <p:sp>
        <p:nvSpPr>
          <p:cNvPr id="7" name="TextBox 6"/>
          <p:cNvSpPr txBox="1"/>
          <p:nvPr/>
        </p:nvSpPr>
        <p:spPr>
          <a:xfrm>
            <a:off x="6163826" y="2356822"/>
            <a:ext cx="2637274"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4000 deaths/year </a:t>
            </a:r>
            <a:endParaRPr lang="en-US" sz="2000" dirty="0"/>
          </a:p>
        </p:txBody>
      </p:sp>
      <p:sp>
        <p:nvSpPr>
          <p:cNvPr id="9" name="TextBox 8"/>
          <p:cNvSpPr txBox="1"/>
          <p:nvPr/>
        </p:nvSpPr>
        <p:spPr>
          <a:xfrm>
            <a:off x="6170176" y="3452108"/>
            <a:ext cx="4732774"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4200-5000 deaths/year (between 5%-25%)  </a:t>
            </a:r>
            <a:endParaRPr lang="en-US" sz="2000" dirty="0"/>
          </a:p>
        </p:txBody>
      </p:sp>
      <p:sp>
        <p:nvSpPr>
          <p:cNvPr id="10" name="TextBox 9"/>
          <p:cNvSpPr txBox="1"/>
          <p:nvPr/>
        </p:nvSpPr>
        <p:spPr>
          <a:xfrm>
            <a:off x="6163826" y="4024986"/>
            <a:ext cx="4440674"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smtClean="0"/>
              <a:t>Between 160 000 – 400 000 (40-100x greater than the number suicides)</a:t>
            </a:r>
            <a:endParaRPr lang="en-US" sz="2000" dirty="0"/>
          </a:p>
        </p:txBody>
      </p:sp>
      <p:sp>
        <p:nvSpPr>
          <p:cNvPr id="11" name="TextBox 10"/>
          <p:cNvSpPr txBox="1"/>
          <p:nvPr/>
        </p:nvSpPr>
        <p:spPr>
          <a:xfrm>
            <a:off x="6163826" y="5808930"/>
            <a:ext cx="4885174"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200" dirty="0" smtClean="0"/>
              <a:t>4 180 000 people (11% of the population</a:t>
            </a:r>
            <a:r>
              <a:rPr lang="en-US" dirty="0" smtClean="0"/>
              <a:t>)</a:t>
            </a:r>
            <a:endParaRPr lang="en-US" dirty="0"/>
          </a:p>
        </p:txBody>
      </p:sp>
      <p:sp>
        <p:nvSpPr>
          <p:cNvPr id="14" name="TextBox 13"/>
          <p:cNvSpPr txBox="1"/>
          <p:nvPr/>
        </p:nvSpPr>
        <p:spPr>
          <a:xfrm>
            <a:off x="1295399" y="6239817"/>
            <a:ext cx="8467725" cy="646331"/>
          </a:xfrm>
          <a:prstGeom prst="rect">
            <a:avLst/>
          </a:prstGeom>
          <a:solidFill>
            <a:schemeClr val="bg1"/>
          </a:solidFill>
        </p:spPr>
        <p:txBody>
          <a:bodyPr wrap="square" rtlCol="0">
            <a:spAutoFit/>
          </a:bodyPr>
          <a:lstStyle/>
          <a:p>
            <a:r>
              <a:rPr lang="en-US" dirty="0" smtClean="0"/>
              <a:t>Imagery/slide taken from LivingWorks Canada’s ASIST Training (2019); </a:t>
            </a:r>
            <a:r>
              <a:rPr lang="en-US" dirty="0"/>
              <a:t>S</a:t>
            </a:r>
            <a:r>
              <a:rPr lang="en-US" dirty="0" smtClean="0"/>
              <a:t>tatistics published by the Government of Canada </a:t>
            </a:r>
            <a:r>
              <a:rPr lang="en-US" dirty="0" smtClean="0">
                <a:hlinkClick r:id="rId3"/>
              </a:rPr>
              <a:t>www.statcan.gc.ca</a:t>
            </a:r>
            <a:r>
              <a:rPr lang="en-US" dirty="0" smtClean="0"/>
              <a:t> (2020)</a:t>
            </a:r>
            <a:endParaRPr lang="en-US" dirty="0"/>
          </a:p>
        </p:txBody>
      </p:sp>
    </p:spTree>
    <p:extLst>
      <p:ext uri="{BB962C8B-B14F-4D97-AF65-F5344CB8AC3E}">
        <p14:creationId xmlns:p14="http://schemas.microsoft.com/office/powerpoint/2010/main" val="3181007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9010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4021" r="3233"/>
          <a:stretch/>
        </p:blipFill>
        <p:spPr>
          <a:xfrm>
            <a:off x="1054100" y="0"/>
            <a:ext cx="10109200" cy="6153055"/>
          </a:xfrm>
          <a:prstGeom prst="rect">
            <a:avLst/>
          </a:prstGeom>
        </p:spPr>
      </p:pic>
      <p:sp>
        <p:nvSpPr>
          <p:cNvPr id="3" name="Rectangle 2"/>
          <p:cNvSpPr/>
          <p:nvPr/>
        </p:nvSpPr>
        <p:spPr>
          <a:xfrm>
            <a:off x="0" y="6232526"/>
            <a:ext cx="12077700" cy="369332"/>
          </a:xfrm>
          <a:prstGeom prst="rect">
            <a:avLst/>
          </a:prstGeom>
        </p:spPr>
        <p:txBody>
          <a:bodyPr wrap="square">
            <a:spAutoFit/>
          </a:bodyPr>
          <a:lstStyle/>
          <a:p>
            <a:r>
              <a:rPr lang="en-US" dirty="0" smtClean="0"/>
              <a:t>(</a:t>
            </a:r>
            <a:r>
              <a:rPr lang="en-US" dirty="0" smtClean="0">
                <a:hlinkClick r:id="rId3"/>
              </a:rPr>
              <a:t>https://www.canada.ca/en/public-health/services/publications/healthy-living/suicide-canada-key-statistics-infographic.html</a:t>
            </a:r>
            <a:r>
              <a:rPr lang="en-US" dirty="0" smtClean="0"/>
              <a:t>) </a:t>
            </a:r>
            <a:endParaRPr lang="en-US" dirty="0"/>
          </a:p>
        </p:txBody>
      </p:sp>
    </p:spTree>
    <p:extLst>
      <p:ext uri="{BB962C8B-B14F-4D97-AF65-F5344CB8AC3E}">
        <p14:creationId xmlns:p14="http://schemas.microsoft.com/office/powerpoint/2010/main" val="31054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1813</Words>
  <Application>Microsoft Office PowerPoint</Application>
  <PresentationFormat>Widescreen</PresentationFormat>
  <Paragraphs>150</Paragraphs>
  <Slides>26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Black</vt:lpstr>
      <vt:lpstr>Calibri</vt:lpstr>
      <vt:lpstr>Calibri Light</vt:lpstr>
      <vt:lpstr>Office Theme</vt:lpstr>
      <vt:lpstr>SUICIDE &amp; SUICIDAL IDEATION IN PEOPLE WITH INTELLECTUAL &amp; DEVELOPMENTAL DISABILITIES/DUAL DIAGNOSIS (ID/DD)</vt:lpstr>
      <vt:lpstr>A MESSAGE OF COMPASSION</vt:lpstr>
      <vt:lpstr>AGENDA</vt:lpstr>
      <vt:lpstr>A NOTE ON NOMENCLATURE </vt:lpstr>
      <vt:lpstr>MICHELLE ANBAR-GOLDSTEIN, MSW, RSW </vt:lpstr>
      <vt:lpstr>What brought me to teaching about suicide and suicide first aid?</vt:lpstr>
      <vt:lpstr>PowerPoint Presentation</vt:lpstr>
      <vt:lpstr>PowerPoint Presentation</vt:lpstr>
      <vt:lpstr>PowerPoint Presentation</vt:lpstr>
      <vt:lpstr>PowerPoint Presentation</vt:lpstr>
      <vt:lpstr>HIGHER-RISK POPULATIONS</vt:lpstr>
      <vt:lpstr>GAPS IN RESEARCH </vt:lpstr>
      <vt:lpstr>MENTAL HEALTH &amp; ID/DD</vt:lpstr>
      <vt:lpstr>MENTAL HEALTH &amp; IDD/DD Hsieh, Scott &amp; Murthy, 2020</vt:lpstr>
      <vt:lpstr>PREVALENCE STUDIES Merrick, Merrick, Lunsky &amp; Kandel, 2005 </vt:lpstr>
      <vt:lpstr>PowerPoint Presentation</vt:lpstr>
      <vt:lpstr>FUNDAMENTAL BELIEFS  (about suicide first aid)  </vt:lpstr>
      <vt:lpstr>EXAMINE YOUR ATTITUDES </vt:lpstr>
      <vt:lpstr>PowerPoint Presentation</vt:lpstr>
      <vt:lpstr>How would you ask a person if they were thinking about suicide? </vt:lpstr>
      <vt:lpstr>Sometimes, the kindest thing you can do, is ask directly &amp; explicitly about suicide.</vt:lpstr>
      <vt:lpstr>PowerPoint Presentation</vt:lpstr>
      <vt:lpstr>GROUP DISCUSSION: What are the next steps?</vt:lpstr>
      <vt:lpstr>HELP IS AVAILABLE </vt:lpstr>
      <vt:lpstr>QUESTIONS, COMMENTS?</vt:lpstr>
      <vt:lpstr>WORKS CITED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&amp; SUICIDAL IDEATION IN PEOPLE WITH ID/DD</dc:title>
  <dc:creator>Michelle Anbar-Goldstein</dc:creator>
  <cp:lastModifiedBy>Michelle Anbar-Goldstein</cp:lastModifiedBy>
  <cp:revision>57</cp:revision>
  <dcterms:created xsi:type="dcterms:W3CDTF">2021-11-25T15:52:15Z</dcterms:created>
  <dcterms:modified xsi:type="dcterms:W3CDTF">2021-11-26T06:01:31Z</dcterms:modified>
</cp:coreProperties>
</file>